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1" r:id="rId1"/>
  </p:sldMasterIdLst>
  <p:notesMasterIdLst>
    <p:notesMasterId r:id="rId40"/>
  </p:notesMasterIdLst>
  <p:sldIdLst>
    <p:sldId id="256" r:id="rId2"/>
    <p:sldId id="261" r:id="rId3"/>
    <p:sldId id="290" r:id="rId4"/>
    <p:sldId id="269" r:id="rId5"/>
    <p:sldId id="285" r:id="rId6"/>
    <p:sldId id="274" r:id="rId7"/>
    <p:sldId id="275" r:id="rId8"/>
    <p:sldId id="276" r:id="rId9"/>
    <p:sldId id="277" r:id="rId10"/>
    <p:sldId id="278" r:id="rId11"/>
    <p:sldId id="268" r:id="rId12"/>
    <p:sldId id="262" r:id="rId13"/>
    <p:sldId id="273" r:id="rId14"/>
    <p:sldId id="263" r:id="rId15"/>
    <p:sldId id="264" r:id="rId16"/>
    <p:sldId id="291" r:id="rId17"/>
    <p:sldId id="292" r:id="rId18"/>
    <p:sldId id="265" r:id="rId19"/>
    <p:sldId id="270" r:id="rId20"/>
    <p:sldId id="282" r:id="rId21"/>
    <p:sldId id="281" r:id="rId22"/>
    <p:sldId id="295" r:id="rId23"/>
    <p:sldId id="271" r:id="rId24"/>
    <p:sldId id="286" r:id="rId25"/>
    <p:sldId id="257" r:id="rId26"/>
    <p:sldId id="266" r:id="rId27"/>
    <p:sldId id="258" r:id="rId28"/>
    <p:sldId id="289" r:id="rId29"/>
    <p:sldId id="279" r:id="rId30"/>
    <p:sldId id="280" r:id="rId31"/>
    <p:sldId id="283" r:id="rId32"/>
    <p:sldId id="294" r:id="rId33"/>
    <p:sldId id="259" r:id="rId34"/>
    <p:sldId id="293" r:id="rId35"/>
    <p:sldId id="287" r:id="rId36"/>
    <p:sldId id="288" r:id="rId37"/>
    <p:sldId id="284" r:id="rId38"/>
    <p:sldId id="272"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036" autoAdjust="0"/>
  </p:normalViewPr>
  <p:slideViewPr>
    <p:cSldViewPr snapToGrid="0" snapToObjects="1">
      <p:cViewPr varScale="1">
        <p:scale>
          <a:sx n="74" d="100"/>
          <a:sy n="74" d="100"/>
        </p:scale>
        <p:origin x="-1232"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4E346D-DFC9-874E-9383-3F888B1EF6CA}" type="doc">
      <dgm:prSet loTypeId="urn:microsoft.com/office/officeart/2005/8/layout/venn1" loCatId="" qsTypeId="urn:microsoft.com/office/officeart/2005/8/quickstyle/simple4" qsCatId="simple" csTypeId="urn:microsoft.com/office/officeart/2005/8/colors/colorful1" csCatId="colorful" phldr="1"/>
      <dgm:spPr/>
      <dgm:t>
        <a:bodyPr/>
        <a:lstStyle/>
        <a:p>
          <a:endParaRPr lang="en-US"/>
        </a:p>
      </dgm:t>
    </dgm:pt>
    <dgm:pt modelId="{27BDC351-922F-0449-A83C-6D66F1749702}">
      <dgm:prSet/>
      <dgm:spPr/>
      <dgm:t>
        <a:bodyPr/>
        <a:lstStyle/>
        <a:p>
          <a:pPr rtl="0"/>
          <a:r>
            <a:rPr lang="en-US" dirty="0" smtClean="0"/>
            <a:t>Servant Leadership</a:t>
          </a:r>
          <a:endParaRPr lang="en-US" dirty="0"/>
        </a:p>
      </dgm:t>
    </dgm:pt>
    <dgm:pt modelId="{FEDB22CA-4872-9B45-BF7D-5218886818FA}" type="parTrans" cxnId="{FB82B254-6170-2C44-9777-479E246DCEAB}">
      <dgm:prSet/>
      <dgm:spPr/>
      <dgm:t>
        <a:bodyPr/>
        <a:lstStyle/>
        <a:p>
          <a:endParaRPr lang="en-US"/>
        </a:p>
      </dgm:t>
    </dgm:pt>
    <dgm:pt modelId="{3422C6B0-B8C6-EA4E-B756-D0054C282BFC}" type="sibTrans" cxnId="{FB82B254-6170-2C44-9777-479E246DCEAB}">
      <dgm:prSet/>
      <dgm:spPr/>
      <dgm:t>
        <a:bodyPr/>
        <a:lstStyle/>
        <a:p>
          <a:endParaRPr lang="en-US"/>
        </a:p>
      </dgm:t>
    </dgm:pt>
    <dgm:pt modelId="{CF5CF60F-1C42-3E4D-BB18-1CDE6B64F89C}">
      <dgm:prSet/>
      <dgm:spPr/>
      <dgm:t>
        <a:bodyPr/>
        <a:lstStyle/>
        <a:p>
          <a:pPr rtl="0"/>
          <a:r>
            <a:rPr lang="en-US" dirty="0" smtClean="0"/>
            <a:t>Distance Leadership</a:t>
          </a:r>
          <a:endParaRPr lang="en-US" dirty="0"/>
        </a:p>
      </dgm:t>
    </dgm:pt>
    <dgm:pt modelId="{0E7B2B51-7400-9F41-9E3E-E7D97495F717}" type="parTrans" cxnId="{563FDABE-7101-EC45-A48B-26C84F31EEB6}">
      <dgm:prSet/>
      <dgm:spPr/>
      <dgm:t>
        <a:bodyPr/>
        <a:lstStyle/>
        <a:p>
          <a:endParaRPr lang="en-US"/>
        </a:p>
      </dgm:t>
    </dgm:pt>
    <dgm:pt modelId="{C93D4E26-15E7-BA4E-92C5-8481CE1A6757}" type="sibTrans" cxnId="{563FDABE-7101-EC45-A48B-26C84F31EEB6}">
      <dgm:prSet/>
      <dgm:spPr/>
      <dgm:t>
        <a:bodyPr/>
        <a:lstStyle/>
        <a:p>
          <a:endParaRPr lang="en-US"/>
        </a:p>
      </dgm:t>
    </dgm:pt>
    <dgm:pt modelId="{D1A3F139-F061-A84F-B0D1-7E6CA12BF787}">
      <dgm:prSet/>
      <dgm:spPr/>
      <dgm:t>
        <a:bodyPr/>
        <a:lstStyle/>
        <a:p>
          <a:pPr rtl="0"/>
          <a:r>
            <a:rPr lang="en-US" dirty="0" smtClean="0"/>
            <a:t>Cross-cultural Leadership</a:t>
          </a:r>
          <a:endParaRPr lang="en-US" dirty="0"/>
        </a:p>
      </dgm:t>
    </dgm:pt>
    <dgm:pt modelId="{C8A2986C-C9D8-9744-9F46-9A6AB08440F4}" type="parTrans" cxnId="{16FB6B63-69DA-C14C-9277-E2310898C98D}">
      <dgm:prSet/>
      <dgm:spPr/>
      <dgm:t>
        <a:bodyPr/>
        <a:lstStyle/>
        <a:p>
          <a:endParaRPr lang="en-US"/>
        </a:p>
      </dgm:t>
    </dgm:pt>
    <dgm:pt modelId="{4686D3D7-6D40-1A47-BC86-49AFA79E672F}" type="sibTrans" cxnId="{16FB6B63-69DA-C14C-9277-E2310898C98D}">
      <dgm:prSet/>
      <dgm:spPr/>
      <dgm:t>
        <a:bodyPr/>
        <a:lstStyle/>
        <a:p>
          <a:endParaRPr lang="en-US"/>
        </a:p>
      </dgm:t>
    </dgm:pt>
    <dgm:pt modelId="{AF4648B0-BDB1-6A49-9715-6C4E2B820B68}" type="pres">
      <dgm:prSet presAssocID="{1E4E346D-DFC9-874E-9383-3F888B1EF6CA}" presName="compositeShape" presStyleCnt="0">
        <dgm:presLayoutVars>
          <dgm:chMax val="7"/>
          <dgm:dir/>
          <dgm:resizeHandles val="exact"/>
        </dgm:presLayoutVars>
      </dgm:prSet>
      <dgm:spPr/>
      <dgm:t>
        <a:bodyPr/>
        <a:lstStyle/>
        <a:p>
          <a:endParaRPr lang="en-US"/>
        </a:p>
      </dgm:t>
    </dgm:pt>
    <dgm:pt modelId="{924BE00D-358C-CE46-95DF-EC49F58DFD9A}" type="pres">
      <dgm:prSet presAssocID="{27BDC351-922F-0449-A83C-6D66F1749702}" presName="circ1" presStyleLbl="vennNode1" presStyleIdx="0" presStyleCnt="3"/>
      <dgm:spPr/>
      <dgm:t>
        <a:bodyPr/>
        <a:lstStyle/>
        <a:p>
          <a:endParaRPr lang="en-US"/>
        </a:p>
      </dgm:t>
    </dgm:pt>
    <dgm:pt modelId="{5CD4C0D1-D6A7-2340-87A2-507DA8760D56}" type="pres">
      <dgm:prSet presAssocID="{27BDC351-922F-0449-A83C-6D66F1749702}" presName="circ1Tx" presStyleLbl="revTx" presStyleIdx="0" presStyleCnt="0">
        <dgm:presLayoutVars>
          <dgm:chMax val="0"/>
          <dgm:chPref val="0"/>
          <dgm:bulletEnabled val="1"/>
        </dgm:presLayoutVars>
      </dgm:prSet>
      <dgm:spPr/>
      <dgm:t>
        <a:bodyPr/>
        <a:lstStyle/>
        <a:p>
          <a:endParaRPr lang="en-US"/>
        </a:p>
      </dgm:t>
    </dgm:pt>
    <dgm:pt modelId="{62AF37DB-712F-2C46-BBEE-D3D524A9D960}" type="pres">
      <dgm:prSet presAssocID="{CF5CF60F-1C42-3E4D-BB18-1CDE6B64F89C}" presName="circ2" presStyleLbl="vennNode1" presStyleIdx="1" presStyleCnt="3"/>
      <dgm:spPr/>
      <dgm:t>
        <a:bodyPr/>
        <a:lstStyle/>
        <a:p>
          <a:endParaRPr lang="en-US"/>
        </a:p>
      </dgm:t>
    </dgm:pt>
    <dgm:pt modelId="{AB0934F6-B702-AF41-8452-38A055ADF906}" type="pres">
      <dgm:prSet presAssocID="{CF5CF60F-1C42-3E4D-BB18-1CDE6B64F89C}" presName="circ2Tx" presStyleLbl="revTx" presStyleIdx="0" presStyleCnt="0">
        <dgm:presLayoutVars>
          <dgm:chMax val="0"/>
          <dgm:chPref val="0"/>
          <dgm:bulletEnabled val="1"/>
        </dgm:presLayoutVars>
      </dgm:prSet>
      <dgm:spPr/>
      <dgm:t>
        <a:bodyPr/>
        <a:lstStyle/>
        <a:p>
          <a:endParaRPr lang="en-US"/>
        </a:p>
      </dgm:t>
    </dgm:pt>
    <dgm:pt modelId="{88967538-2CE9-3446-BDE0-819CB02FDDA0}" type="pres">
      <dgm:prSet presAssocID="{D1A3F139-F061-A84F-B0D1-7E6CA12BF787}" presName="circ3" presStyleLbl="vennNode1" presStyleIdx="2" presStyleCnt="3"/>
      <dgm:spPr/>
      <dgm:t>
        <a:bodyPr/>
        <a:lstStyle/>
        <a:p>
          <a:endParaRPr lang="en-US"/>
        </a:p>
      </dgm:t>
    </dgm:pt>
    <dgm:pt modelId="{2409D3E0-360F-314A-BB6A-C0566D7C4B57}" type="pres">
      <dgm:prSet presAssocID="{D1A3F139-F061-A84F-B0D1-7E6CA12BF787}" presName="circ3Tx" presStyleLbl="revTx" presStyleIdx="0" presStyleCnt="0">
        <dgm:presLayoutVars>
          <dgm:chMax val="0"/>
          <dgm:chPref val="0"/>
          <dgm:bulletEnabled val="1"/>
        </dgm:presLayoutVars>
      </dgm:prSet>
      <dgm:spPr/>
      <dgm:t>
        <a:bodyPr/>
        <a:lstStyle/>
        <a:p>
          <a:endParaRPr lang="en-US"/>
        </a:p>
      </dgm:t>
    </dgm:pt>
  </dgm:ptLst>
  <dgm:cxnLst>
    <dgm:cxn modelId="{37367F4B-C06E-E445-8847-9D8DD14CE5C9}" type="presOf" srcId="{27BDC351-922F-0449-A83C-6D66F1749702}" destId="{5CD4C0D1-D6A7-2340-87A2-507DA8760D56}" srcOrd="1" destOrd="0" presId="urn:microsoft.com/office/officeart/2005/8/layout/venn1"/>
    <dgm:cxn modelId="{AC9D273B-9ADA-D040-9739-9360FDA3BAA9}" type="presOf" srcId="{27BDC351-922F-0449-A83C-6D66F1749702}" destId="{924BE00D-358C-CE46-95DF-EC49F58DFD9A}" srcOrd="0" destOrd="0" presId="urn:microsoft.com/office/officeart/2005/8/layout/venn1"/>
    <dgm:cxn modelId="{D31A905D-842A-BF4C-B26A-6EBF414809AA}" type="presOf" srcId="{CF5CF60F-1C42-3E4D-BB18-1CDE6B64F89C}" destId="{62AF37DB-712F-2C46-BBEE-D3D524A9D960}" srcOrd="0" destOrd="0" presId="urn:microsoft.com/office/officeart/2005/8/layout/venn1"/>
    <dgm:cxn modelId="{FB82B254-6170-2C44-9777-479E246DCEAB}" srcId="{1E4E346D-DFC9-874E-9383-3F888B1EF6CA}" destId="{27BDC351-922F-0449-A83C-6D66F1749702}" srcOrd="0" destOrd="0" parTransId="{FEDB22CA-4872-9B45-BF7D-5218886818FA}" sibTransId="{3422C6B0-B8C6-EA4E-B756-D0054C282BFC}"/>
    <dgm:cxn modelId="{16FB6B63-69DA-C14C-9277-E2310898C98D}" srcId="{1E4E346D-DFC9-874E-9383-3F888B1EF6CA}" destId="{D1A3F139-F061-A84F-B0D1-7E6CA12BF787}" srcOrd="2" destOrd="0" parTransId="{C8A2986C-C9D8-9744-9F46-9A6AB08440F4}" sibTransId="{4686D3D7-6D40-1A47-BC86-49AFA79E672F}"/>
    <dgm:cxn modelId="{3B0F4F66-DB9C-1745-97C4-7CB37429FB07}" type="presOf" srcId="{CF5CF60F-1C42-3E4D-BB18-1CDE6B64F89C}" destId="{AB0934F6-B702-AF41-8452-38A055ADF906}" srcOrd="1" destOrd="0" presId="urn:microsoft.com/office/officeart/2005/8/layout/venn1"/>
    <dgm:cxn modelId="{563FDABE-7101-EC45-A48B-26C84F31EEB6}" srcId="{1E4E346D-DFC9-874E-9383-3F888B1EF6CA}" destId="{CF5CF60F-1C42-3E4D-BB18-1CDE6B64F89C}" srcOrd="1" destOrd="0" parTransId="{0E7B2B51-7400-9F41-9E3E-E7D97495F717}" sibTransId="{C93D4E26-15E7-BA4E-92C5-8481CE1A6757}"/>
    <dgm:cxn modelId="{74905C80-B744-DA4E-AA3A-A5515E7EF4FC}" type="presOf" srcId="{D1A3F139-F061-A84F-B0D1-7E6CA12BF787}" destId="{88967538-2CE9-3446-BDE0-819CB02FDDA0}" srcOrd="0" destOrd="0" presId="urn:microsoft.com/office/officeart/2005/8/layout/venn1"/>
    <dgm:cxn modelId="{AD6F8DCF-848D-8E45-B867-A36D253535D3}" type="presOf" srcId="{1E4E346D-DFC9-874E-9383-3F888B1EF6CA}" destId="{AF4648B0-BDB1-6A49-9715-6C4E2B820B68}" srcOrd="0" destOrd="0" presId="urn:microsoft.com/office/officeart/2005/8/layout/venn1"/>
    <dgm:cxn modelId="{CF3C2E7D-C3CD-2E40-9500-548C504C2218}" type="presOf" srcId="{D1A3F139-F061-A84F-B0D1-7E6CA12BF787}" destId="{2409D3E0-360F-314A-BB6A-C0566D7C4B57}" srcOrd="1" destOrd="0" presId="urn:microsoft.com/office/officeart/2005/8/layout/venn1"/>
    <dgm:cxn modelId="{0F7FFEAD-321C-3E41-93AA-728ADEAD0F0A}" type="presParOf" srcId="{AF4648B0-BDB1-6A49-9715-6C4E2B820B68}" destId="{924BE00D-358C-CE46-95DF-EC49F58DFD9A}" srcOrd="0" destOrd="0" presId="urn:microsoft.com/office/officeart/2005/8/layout/venn1"/>
    <dgm:cxn modelId="{6C4802F8-A02B-F041-A9CB-759D01243140}" type="presParOf" srcId="{AF4648B0-BDB1-6A49-9715-6C4E2B820B68}" destId="{5CD4C0D1-D6A7-2340-87A2-507DA8760D56}" srcOrd="1" destOrd="0" presId="urn:microsoft.com/office/officeart/2005/8/layout/venn1"/>
    <dgm:cxn modelId="{421EF409-4586-F24A-AF7A-A0E5175586B0}" type="presParOf" srcId="{AF4648B0-BDB1-6A49-9715-6C4E2B820B68}" destId="{62AF37DB-712F-2C46-BBEE-D3D524A9D960}" srcOrd="2" destOrd="0" presId="urn:microsoft.com/office/officeart/2005/8/layout/venn1"/>
    <dgm:cxn modelId="{002E2B02-CD4C-C24E-B5FB-49AC59FDD948}" type="presParOf" srcId="{AF4648B0-BDB1-6A49-9715-6C4E2B820B68}" destId="{AB0934F6-B702-AF41-8452-38A055ADF906}" srcOrd="3" destOrd="0" presId="urn:microsoft.com/office/officeart/2005/8/layout/venn1"/>
    <dgm:cxn modelId="{5B78B48F-5FC0-7B44-A0E7-8EC4CD9779D9}" type="presParOf" srcId="{AF4648B0-BDB1-6A49-9715-6C4E2B820B68}" destId="{88967538-2CE9-3446-BDE0-819CB02FDDA0}" srcOrd="4" destOrd="0" presId="urn:microsoft.com/office/officeart/2005/8/layout/venn1"/>
    <dgm:cxn modelId="{EEB0A40D-3279-1E44-ABE3-77EB4D73A73C}" type="presParOf" srcId="{AF4648B0-BDB1-6A49-9715-6C4E2B820B68}" destId="{2409D3E0-360F-314A-BB6A-C0566D7C4B57}"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1E4E346D-DFC9-874E-9383-3F888B1EF6CA}" type="doc">
      <dgm:prSet loTypeId="urn:microsoft.com/office/officeart/2005/8/layout/venn1" loCatId="" qsTypeId="urn:microsoft.com/office/officeart/2005/8/quickstyle/simple4" qsCatId="simple" csTypeId="urn:microsoft.com/office/officeart/2005/8/colors/colorful1" csCatId="colorful" phldr="1"/>
      <dgm:spPr/>
      <dgm:t>
        <a:bodyPr/>
        <a:lstStyle/>
        <a:p>
          <a:endParaRPr lang="en-US"/>
        </a:p>
      </dgm:t>
    </dgm:pt>
    <dgm:pt modelId="{27BDC351-922F-0449-A83C-6D66F1749702}">
      <dgm:prSet/>
      <dgm:spPr/>
      <dgm:t>
        <a:bodyPr/>
        <a:lstStyle/>
        <a:p>
          <a:pPr rtl="0"/>
          <a:r>
            <a:rPr lang="en-US" dirty="0" smtClean="0"/>
            <a:t>Servant Leadership</a:t>
          </a:r>
          <a:endParaRPr lang="en-US" dirty="0"/>
        </a:p>
      </dgm:t>
    </dgm:pt>
    <dgm:pt modelId="{FEDB22CA-4872-9B45-BF7D-5218886818FA}" type="parTrans" cxnId="{FB82B254-6170-2C44-9777-479E246DCEAB}">
      <dgm:prSet/>
      <dgm:spPr/>
      <dgm:t>
        <a:bodyPr/>
        <a:lstStyle/>
        <a:p>
          <a:endParaRPr lang="en-US"/>
        </a:p>
      </dgm:t>
    </dgm:pt>
    <dgm:pt modelId="{3422C6B0-B8C6-EA4E-B756-D0054C282BFC}" type="sibTrans" cxnId="{FB82B254-6170-2C44-9777-479E246DCEAB}">
      <dgm:prSet/>
      <dgm:spPr/>
      <dgm:t>
        <a:bodyPr/>
        <a:lstStyle/>
        <a:p>
          <a:endParaRPr lang="en-US"/>
        </a:p>
      </dgm:t>
    </dgm:pt>
    <dgm:pt modelId="{CF5CF60F-1C42-3E4D-BB18-1CDE6B64F89C}">
      <dgm:prSet/>
      <dgm:spPr/>
      <dgm:t>
        <a:bodyPr/>
        <a:lstStyle/>
        <a:p>
          <a:pPr rtl="0"/>
          <a:r>
            <a:rPr lang="en-US" dirty="0" smtClean="0"/>
            <a:t>Distance Leadership</a:t>
          </a:r>
          <a:endParaRPr lang="en-US" dirty="0"/>
        </a:p>
      </dgm:t>
    </dgm:pt>
    <dgm:pt modelId="{0E7B2B51-7400-9F41-9E3E-E7D97495F717}" type="parTrans" cxnId="{563FDABE-7101-EC45-A48B-26C84F31EEB6}">
      <dgm:prSet/>
      <dgm:spPr/>
      <dgm:t>
        <a:bodyPr/>
        <a:lstStyle/>
        <a:p>
          <a:endParaRPr lang="en-US"/>
        </a:p>
      </dgm:t>
    </dgm:pt>
    <dgm:pt modelId="{C93D4E26-15E7-BA4E-92C5-8481CE1A6757}" type="sibTrans" cxnId="{563FDABE-7101-EC45-A48B-26C84F31EEB6}">
      <dgm:prSet/>
      <dgm:spPr/>
      <dgm:t>
        <a:bodyPr/>
        <a:lstStyle/>
        <a:p>
          <a:endParaRPr lang="en-US"/>
        </a:p>
      </dgm:t>
    </dgm:pt>
    <dgm:pt modelId="{D1A3F139-F061-A84F-B0D1-7E6CA12BF787}">
      <dgm:prSet/>
      <dgm:spPr/>
      <dgm:t>
        <a:bodyPr/>
        <a:lstStyle/>
        <a:p>
          <a:pPr rtl="0"/>
          <a:r>
            <a:rPr lang="en-US" dirty="0" smtClean="0"/>
            <a:t>Cross-cultural Leadership</a:t>
          </a:r>
          <a:endParaRPr lang="en-US" dirty="0"/>
        </a:p>
      </dgm:t>
    </dgm:pt>
    <dgm:pt modelId="{C8A2986C-C9D8-9744-9F46-9A6AB08440F4}" type="parTrans" cxnId="{16FB6B63-69DA-C14C-9277-E2310898C98D}">
      <dgm:prSet/>
      <dgm:spPr/>
      <dgm:t>
        <a:bodyPr/>
        <a:lstStyle/>
        <a:p>
          <a:endParaRPr lang="en-US"/>
        </a:p>
      </dgm:t>
    </dgm:pt>
    <dgm:pt modelId="{4686D3D7-6D40-1A47-BC86-49AFA79E672F}" type="sibTrans" cxnId="{16FB6B63-69DA-C14C-9277-E2310898C98D}">
      <dgm:prSet/>
      <dgm:spPr/>
      <dgm:t>
        <a:bodyPr/>
        <a:lstStyle/>
        <a:p>
          <a:endParaRPr lang="en-US"/>
        </a:p>
      </dgm:t>
    </dgm:pt>
    <dgm:pt modelId="{AF4648B0-BDB1-6A49-9715-6C4E2B820B68}" type="pres">
      <dgm:prSet presAssocID="{1E4E346D-DFC9-874E-9383-3F888B1EF6CA}" presName="compositeShape" presStyleCnt="0">
        <dgm:presLayoutVars>
          <dgm:chMax val="7"/>
          <dgm:dir/>
          <dgm:resizeHandles val="exact"/>
        </dgm:presLayoutVars>
      </dgm:prSet>
      <dgm:spPr/>
      <dgm:t>
        <a:bodyPr/>
        <a:lstStyle/>
        <a:p>
          <a:endParaRPr lang="en-US"/>
        </a:p>
      </dgm:t>
    </dgm:pt>
    <dgm:pt modelId="{924BE00D-358C-CE46-95DF-EC49F58DFD9A}" type="pres">
      <dgm:prSet presAssocID="{27BDC351-922F-0449-A83C-6D66F1749702}" presName="circ1" presStyleLbl="vennNode1" presStyleIdx="0" presStyleCnt="3"/>
      <dgm:spPr/>
      <dgm:t>
        <a:bodyPr/>
        <a:lstStyle/>
        <a:p>
          <a:endParaRPr lang="en-US"/>
        </a:p>
      </dgm:t>
    </dgm:pt>
    <dgm:pt modelId="{5CD4C0D1-D6A7-2340-87A2-507DA8760D56}" type="pres">
      <dgm:prSet presAssocID="{27BDC351-922F-0449-A83C-6D66F1749702}" presName="circ1Tx" presStyleLbl="revTx" presStyleIdx="0" presStyleCnt="0">
        <dgm:presLayoutVars>
          <dgm:chMax val="0"/>
          <dgm:chPref val="0"/>
          <dgm:bulletEnabled val="1"/>
        </dgm:presLayoutVars>
      </dgm:prSet>
      <dgm:spPr/>
      <dgm:t>
        <a:bodyPr/>
        <a:lstStyle/>
        <a:p>
          <a:endParaRPr lang="en-US"/>
        </a:p>
      </dgm:t>
    </dgm:pt>
    <dgm:pt modelId="{62AF37DB-712F-2C46-BBEE-D3D524A9D960}" type="pres">
      <dgm:prSet presAssocID="{CF5CF60F-1C42-3E4D-BB18-1CDE6B64F89C}" presName="circ2" presStyleLbl="vennNode1" presStyleIdx="1" presStyleCnt="3"/>
      <dgm:spPr/>
      <dgm:t>
        <a:bodyPr/>
        <a:lstStyle/>
        <a:p>
          <a:endParaRPr lang="en-US"/>
        </a:p>
      </dgm:t>
    </dgm:pt>
    <dgm:pt modelId="{AB0934F6-B702-AF41-8452-38A055ADF906}" type="pres">
      <dgm:prSet presAssocID="{CF5CF60F-1C42-3E4D-BB18-1CDE6B64F89C}" presName="circ2Tx" presStyleLbl="revTx" presStyleIdx="0" presStyleCnt="0">
        <dgm:presLayoutVars>
          <dgm:chMax val="0"/>
          <dgm:chPref val="0"/>
          <dgm:bulletEnabled val="1"/>
        </dgm:presLayoutVars>
      </dgm:prSet>
      <dgm:spPr/>
      <dgm:t>
        <a:bodyPr/>
        <a:lstStyle/>
        <a:p>
          <a:endParaRPr lang="en-US"/>
        </a:p>
      </dgm:t>
    </dgm:pt>
    <dgm:pt modelId="{88967538-2CE9-3446-BDE0-819CB02FDDA0}" type="pres">
      <dgm:prSet presAssocID="{D1A3F139-F061-A84F-B0D1-7E6CA12BF787}" presName="circ3" presStyleLbl="vennNode1" presStyleIdx="2" presStyleCnt="3"/>
      <dgm:spPr/>
      <dgm:t>
        <a:bodyPr/>
        <a:lstStyle/>
        <a:p>
          <a:endParaRPr lang="en-US"/>
        </a:p>
      </dgm:t>
    </dgm:pt>
    <dgm:pt modelId="{2409D3E0-360F-314A-BB6A-C0566D7C4B57}" type="pres">
      <dgm:prSet presAssocID="{D1A3F139-F061-A84F-B0D1-7E6CA12BF787}" presName="circ3Tx" presStyleLbl="revTx" presStyleIdx="0" presStyleCnt="0">
        <dgm:presLayoutVars>
          <dgm:chMax val="0"/>
          <dgm:chPref val="0"/>
          <dgm:bulletEnabled val="1"/>
        </dgm:presLayoutVars>
      </dgm:prSet>
      <dgm:spPr/>
      <dgm:t>
        <a:bodyPr/>
        <a:lstStyle/>
        <a:p>
          <a:endParaRPr lang="en-US"/>
        </a:p>
      </dgm:t>
    </dgm:pt>
  </dgm:ptLst>
  <dgm:cxnLst>
    <dgm:cxn modelId="{09101222-B6EB-BE4F-9200-1C8AFB4C8AC2}" type="presOf" srcId="{D1A3F139-F061-A84F-B0D1-7E6CA12BF787}" destId="{2409D3E0-360F-314A-BB6A-C0566D7C4B57}" srcOrd="1" destOrd="0" presId="urn:microsoft.com/office/officeart/2005/8/layout/venn1"/>
    <dgm:cxn modelId="{297C0BA9-77ED-B443-9E68-A7C960369928}" type="presOf" srcId="{1E4E346D-DFC9-874E-9383-3F888B1EF6CA}" destId="{AF4648B0-BDB1-6A49-9715-6C4E2B820B68}" srcOrd="0" destOrd="0" presId="urn:microsoft.com/office/officeart/2005/8/layout/venn1"/>
    <dgm:cxn modelId="{FB82B254-6170-2C44-9777-479E246DCEAB}" srcId="{1E4E346D-DFC9-874E-9383-3F888B1EF6CA}" destId="{27BDC351-922F-0449-A83C-6D66F1749702}" srcOrd="0" destOrd="0" parTransId="{FEDB22CA-4872-9B45-BF7D-5218886818FA}" sibTransId="{3422C6B0-B8C6-EA4E-B756-D0054C282BFC}"/>
    <dgm:cxn modelId="{16FB6B63-69DA-C14C-9277-E2310898C98D}" srcId="{1E4E346D-DFC9-874E-9383-3F888B1EF6CA}" destId="{D1A3F139-F061-A84F-B0D1-7E6CA12BF787}" srcOrd="2" destOrd="0" parTransId="{C8A2986C-C9D8-9744-9F46-9A6AB08440F4}" sibTransId="{4686D3D7-6D40-1A47-BC86-49AFA79E672F}"/>
    <dgm:cxn modelId="{52919961-F1F5-9F46-B5FE-97ECF91BAFB0}" type="presOf" srcId="{27BDC351-922F-0449-A83C-6D66F1749702}" destId="{5CD4C0D1-D6A7-2340-87A2-507DA8760D56}" srcOrd="1" destOrd="0" presId="urn:microsoft.com/office/officeart/2005/8/layout/venn1"/>
    <dgm:cxn modelId="{2717A769-06E4-BD40-93DF-EEDFDC357E8F}" type="presOf" srcId="{CF5CF60F-1C42-3E4D-BB18-1CDE6B64F89C}" destId="{62AF37DB-712F-2C46-BBEE-D3D524A9D960}" srcOrd="0" destOrd="0" presId="urn:microsoft.com/office/officeart/2005/8/layout/venn1"/>
    <dgm:cxn modelId="{88EF51DF-D203-1444-847E-FD3BBEABEB56}" type="presOf" srcId="{27BDC351-922F-0449-A83C-6D66F1749702}" destId="{924BE00D-358C-CE46-95DF-EC49F58DFD9A}" srcOrd="0" destOrd="0" presId="urn:microsoft.com/office/officeart/2005/8/layout/venn1"/>
    <dgm:cxn modelId="{563FDABE-7101-EC45-A48B-26C84F31EEB6}" srcId="{1E4E346D-DFC9-874E-9383-3F888B1EF6CA}" destId="{CF5CF60F-1C42-3E4D-BB18-1CDE6B64F89C}" srcOrd="1" destOrd="0" parTransId="{0E7B2B51-7400-9F41-9E3E-E7D97495F717}" sibTransId="{C93D4E26-15E7-BA4E-92C5-8481CE1A6757}"/>
    <dgm:cxn modelId="{B18CCE44-4728-4548-AEE2-4FE07D12B437}" type="presOf" srcId="{D1A3F139-F061-A84F-B0D1-7E6CA12BF787}" destId="{88967538-2CE9-3446-BDE0-819CB02FDDA0}" srcOrd="0" destOrd="0" presId="urn:microsoft.com/office/officeart/2005/8/layout/venn1"/>
    <dgm:cxn modelId="{C3265F6D-EDBE-CA4E-AACF-71DB60DB2551}" type="presOf" srcId="{CF5CF60F-1C42-3E4D-BB18-1CDE6B64F89C}" destId="{AB0934F6-B702-AF41-8452-38A055ADF906}" srcOrd="1" destOrd="0" presId="urn:microsoft.com/office/officeart/2005/8/layout/venn1"/>
    <dgm:cxn modelId="{273FDCA3-FDDC-5143-9173-5CC430BAEC7A}" type="presParOf" srcId="{AF4648B0-BDB1-6A49-9715-6C4E2B820B68}" destId="{924BE00D-358C-CE46-95DF-EC49F58DFD9A}" srcOrd="0" destOrd="0" presId="urn:microsoft.com/office/officeart/2005/8/layout/venn1"/>
    <dgm:cxn modelId="{E200EEE3-15E8-B744-86BF-A4F34FED5F50}" type="presParOf" srcId="{AF4648B0-BDB1-6A49-9715-6C4E2B820B68}" destId="{5CD4C0D1-D6A7-2340-87A2-507DA8760D56}" srcOrd="1" destOrd="0" presId="urn:microsoft.com/office/officeart/2005/8/layout/venn1"/>
    <dgm:cxn modelId="{1A84E078-750C-1747-A2A2-49A1CD9BBC46}" type="presParOf" srcId="{AF4648B0-BDB1-6A49-9715-6C4E2B820B68}" destId="{62AF37DB-712F-2C46-BBEE-D3D524A9D960}" srcOrd="2" destOrd="0" presId="urn:microsoft.com/office/officeart/2005/8/layout/venn1"/>
    <dgm:cxn modelId="{CA493A8A-26E4-BC41-9DBF-2529D2A4829C}" type="presParOf" srcId="{AF4648B0-BDB1-6A49-9715-6C4E2B820B68}" destId="{AB0934F6-B702-AF41-8452-38A055ADF906}" srcOrd="3" destOrd="0" presId="urn:microsoft.com/office/officeart/2005/8/layout/venn1"/>
    <dgm:cxn modelId="{B9D52258-43DC-C141-A587-BBC4EB362CE5}" type="presParOf" srcId="{AF4648B0-BDB1-6A49-9715-6C4E2B820B68}" destId="{88967538-2CE9-3446-BDE0-819CB02FDDA0}" srcOrd="4" destOrd="0" presId="urn:microsoft.com/office/officeart/2005/8/layout/venn1"/>
    <dgm:cxn modelId="{CD760814-4D1E-A943-A48B-B24EAC1D9250}" type="presParOf" srcId="{AF4648B0-BDB1-6A49-9715-6C4E2B820B68}" destId="{2409D3E0-360F-314A-BB6A-C0566D7C4B57}"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BE00D-358C-CE46-95DF-EC49F58DFD9A}">
      <dsp:nvSpPr>
        <dsp:cNvPr id="0" name=""/>
        <dsp:cNvSpPr/>
      </dsp:nvSpPr>
      <dsp:spPr>
        <a:xfrm>
          <a:off x="2651760" y="60959"/>
          <a:ext cx="2926080" cy="2926080"/>
        </a:xfrm>
        <a:prstGeom prst="ellipse">
          <a:avLst/>
        </a:prstGeom>
        <a:gradFill rotWithShape="0">
          <a:gsLst>
            <a:gs pos="0">
              <a:schemeClr val="accent2">
                <a:alpha val="50000"/>
                <a:hueOff val="0"/>
                <a:satOff val="0"/>
                <a:lumOff val="0"/>
                <a:alphaOff val="0"/>
                <a:shade val="70000"/>
                <a:satMod val="150000"/>
              </a:schemeClr>
            </a:gs>
            <a:gs pos="34000">
              <a:schemeClr val="accent2">
                <a:alpha val="50000"/>
                <a:hueOff val="0"/>
                <a:satOff val="0"/>
                <a:lumOff val="0"/>
                <a:alphaOff val="0"/>
                <a:shade val="70000"/>
                <a:satMod val="140000"/>
              </a:schemeClr>
            </a:gs>
            <a:gs pos="70000">
              <a:schemeClr val="accent2">
                <a:alpha val="50000"/>
                <a:hueOff val="0"/>
                <a:satOff val="0"/>
                <a:lumOff val="0"/>
                <a:alphaOff val="0"/>
                <a:tint val="100000"/>
                <a:shade val="90000"/>
                <a:satMod val="140000"/>
              </a:schemeClr>
            </a:gs>
            <a:gs pos="100000">
              <a:schemeClr val="accent2">
                <a:alpha val="50000"/>
                <a:hueOff val="0"/>
                <a:satOff val="0"/>
                <a:lumOff val="0"/>
                <a:alphaOff val="0"/>
                <a:tint val="100000"/>
                <a:shade val="100000"/>
                <a:sat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en-US" sz="2800" kern="1200" dirty="0" smtClean="0"/>
            <a:t>Servant Leadership</a:t>
          </a:r>
          <a:endParaRPr lang="en-US" sz="2800" kern="1200" dirty="0"/>
        </a:p>
      </dsp:txBody>
      <dsp:txXfrm>
        <a:off x="3041904" y="573023"/>
        <a:ext cx="2145792" cy="1316736"/>
      </dsp:txXfrm>
    </dsp:sp>
    <dsp:sp modelId="{62AF37DB-712F-2C46-BBEE-D3D524A9D960}">
      <dsp:nvSpPr>
        <dsp:cNvPr id="0" name=""/>
        <dsp:cNvSpPr/>
      </dsp:nvSpPr>
      <dsp:spPr>
        <a:xfrm>
          <a:off x="3707587" y="1889760"/>
          <a:ext cx="2926080" cy="2926080"/>
        </a:xfrm>
        <a:prstGeom prst="ellipse">
          <a:avLst/>
        </a:prstGeom>
        <a:gradFill rotWithShape="0">
          <a:gsLst>
            <a:gs pos="0">
              <a:schemeClr val="accent3">
                <a:alpha val="50000"/>
                <a:hueOff val="0"/>
                <a:satOff val="0"/>
                <a:lumOff val="0"/>
                <a:alphaOff val="0"/>
                <a:shade val="70000"/>
                <a:satMod val="150000"/>
              </a:schemeClr>
            </a:gs>
            <a:gs pos="34000">
              <a:schemeClr val="accent3">
                <a:alpha val="50000"/>
                <a:hueOff val="0"/>
                <a:satOff val="0"/>
                <a:lumOff val="0"/>
                <a:alphaOff val="0"/>
                <a:shade val="70000"/>
                <a:satMod val="140000"/>
              </a:schemeClr>
            </a:gs>
            <a:gs pos="70000">
              <a:schemeClr val="accent3">
                <a:alpha val="50000"/>
                <a:hueOff val="0"/>
                <a:satOff val="0"/>
                <a:lumOff val="0"/>
                <a:alphaOff val="0"/>
                <a:tint val="100000"/>
                <a:shade val="90000"/>
                <a:satMod val="140000"/>
              </a:schemeClr>
            </a:gs>
            <a:gs pos="100000">
              <a:schemeClr val="accent3">
                <a:alpha val="50000"/>
                <a:hueOff val="0"/>
                <a:satOff val="0"/>
                <a:lumOff val="0"/>
                <a:alphaOff val="0"/>
                <a:tint val="100000"/>
                <a:shade val="100000"/>
                <a:sat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en-US" sz="2800" kern="1200" dirty="0" smtClean="0"/>
            <a:t>Distance Leadership</a:t>
          </a:r>
          <a:endParaRPr lang="en-US" sz="2800" kern="1200" dirty="0"/>
        </a:p>
      </dsp:txBody>
      <dsp:txXfrm>
        <a:off x="4602480" y="2645663"/>
        <a:ext cx="1755648" cy="1609344"/>
      </dsp:txXfrm>
    </dsp:sp>
    <dsp:sp modelId="{88967538-2CE9-3446-BDE0-819CB02FDDA0}">
      <dsp:nvSpPr>
        <dsp:cNvPr id="0" name=""/>
        <dsp:cNvSpPr/>
      </dsp:nvSpPr>
      <dsp:spPr>
        <a:xfrm>
          <a:off x="1595932" y="1889760"/>
          <a:ext cx="2926080" cy="2926080"/>
        </a:xfrm>
        <a:prstGeom prst="ellipse">
          <a:avLst/>
        </a:prstGeom>
        <a:gradFill rotWithShape="0">
          <a:gsLst>
            <a:gs pos="0">
              <a:schemeClr val="accent4">
                <a:alpha val="50000"/>
                <a:hueOff val="0"/>
                <a:satOff val="0"/>
                <a:lumOff val="0"/>
                <a:alphaOff val="0"/>
                <a:shade val="70000"/>
                <a:satMod val="150000"/>
              </a:schemeClr>
            </a:gs>
            <a:gs pos="34000">
              <a:schemeClr val="accent4">
                <a:alpha val="50000"/>
                <a:hueOff val="0"/>
                <a:satOff val="0"/>
                <a:lumOff val="0"/>
                <a:alphaOff val="0"/>
                <a:shade val="70000"/>
                <a:satMod val="140000"/>
              </a:schemeClr>
            </a:gs>
            <a:gs pos="70000">
              <a:schemeClr val="accent4">
                <a:alpha val="50000"/>
                <a:hueOff val="0"/>
                <a:satOff val="0"/>
                <a:lumOff val="0"/>
                <a:alphaOff val="0"/>
                <a:tint val="100000"/>
                <a:shade val="90000"/>
                <a:satMod val="140000"/>
              </a:schemeClr>
            </a:gs>
            <a:gs pos="100000">
              <a:schemeClr val="accent4">
                <a:alpha val="50000"/>
                <a:hueOff val="0"/>
                <a:satOff val="0"/>
                <a:lumOff val="0"/>
                <a:alphaOff val="0"/>
                <a:tint val="100000"/>
                <a:shade val="100000"/>
                <a:sat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en-US" sz="2800" kern="1200" dirty="0" smtClean="0"/>
            <a:t>Cross-cultural Leadership</a:t>
          </a:r>
          <a:endParaRPr lang="en-US" sz="2800" kern="1200" dirty="0"/>
        </a:p>
      </dsp:txBody>
      <dsp:txXfrm>
        <a:off x="1871472" y="2645663"/>
        <a:ext cx="1755648" cy="16093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BE00D-358C-CE46-95DF-EC49F58DFD9A}">
      <dsp:nvSpPr>
        <dsp:cNvPr id="0" name=""/>
        <dsp:cNvSpPr/>
      </dsp:nvSpPr>
      <dsp:spPr>
        <a:xfrm>
          <a:off x="2651760" y="60959"/>
          <a:ext cx="2926080" cy="2926080"/>
        </a:xfrm>
        <a:prstGeom prst="ellipse">
          <a:avLst/>
        </a:prstGeom>
        <a:gradFill rotWithShape="0">
          <a:gsLst>
            <a:gs pos="0">
              <a:schemeClr val="accent2">
                <a:alpha val="50000"/>
                <a:hueOff val="0"/>
                <a:satOff val="0"/>
                <a:lumOff val="0"/>
                <a:alphaOff val="0"/>
                <a:shade val="70000"/>
                <a:satMod val="150000"/>
              </a:schemeClr>
            </a:gs>
            <a:gs pos="34000">
              <a:schemeClr val="accent2">
                <a:alpha val="50000"/>
                <a:hueOff val="0"/>
                <a:satOff val="0"/>
                <a:lumOff val="0"/>
                <a:alphaOff val="0"/>
                <a:shade val="70000"/>
                <a:satMod val="140000"/>
              </a:schemeClr>
            </a:gs>
            <a:gs pos="70000">
              <a:schemeClr val="accent2">
                <a:alpha val="50000"/>
                <a:hueOff val="0"/>
                <a:satOff val="0"/>
                <a:lumOff val="0"/>
                <a:alphaOff val="0"/>
                <a:tint val="100000"/>
                <a:shade val="90000"/>
                <a:satMod val="140000"/>
              </a:schemeClr>
            </a:gs>
            <a:gs pos="100000">
              <a:schemeClr val="accent2">
                <a:alpha val="50000"/>
                <a:hueOff val="0"/>
                <a:satOff val="0"/>
                <a:lumOff val="0"/>
                <a:alphaOff val="0"/>
                <a:tint val="100000"/>
                <a:shade val="100000"/>
                <a:sat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en-US" sz="2800" kern="1200" dirty="0" smtClean="0"/>
            <a:t>Servant Leadership</a:t>
          </a:r>
          <a:endParaRPr lang="en-US" sz="2800" kern="1200" dirty="0"/>
        </a:p>
      </dsp:txBody>
      <dsp:txXfrm>
        <a:off x="3041904" y="573023"/>
        <a:ext cx="2145792" cy="1316736"/>
      </dsp:txXfrm>
    </dsp:sp>
    <dsp:sp modelId="{62AF37DB-712F-2C46-BBEE-D3D524A9D960}">
      <dsp:nvSpPr>
        <dsp:cNvPr id="0" name=""/>
        <dsp:cNvSpPr/>
      </dsp:nvSpPr>
      <dsp:spPr>
        <a:xfrm>
          <a:off x="3707587" y="1889760"/>
          <a:ext cx="2926080" cy="2926080"/>
        </a:xfrm>
        <a:prstGeom prst="ellipse">
          <a:avLst/>
        </a:prstGeom>
        <a:gradFill rotWithShape="0">
          <a:gsLst>
            <a:gs pos="0">
              <a:schemeClr val="accent3">
                <a:alpha val="50000"/>
                <a:hueOff val="0"/>
                <a:satOff val="0"/>
                <a:lumOff val="0"/>
                <a:alphaOff val="0"/>
                <a:shade val="70000"/>
                <a:satMod val="150000"/>
              </a:schemeClr>
            </a:gs>
            <a:gs pos="34000">
              <a:schemeClr val="accent3">
                <a:alpha val="50000"/>
                <a:hueOff val="0"/>
                <a:satOff val="0"/>
                <a:lumOff val="0"/>
                <a:alphaOff val="0"/>
                <a:shade val="70000"/>
                <a:satMod val="140000"/>
              </a:schemeClr>
            </a:gs>
            <a:gs pos="70000">
              <a:schemeClr val="accent3">
                <a:alpha val="50000"/>
                <a:hueOff val="0"/>
                <a:satOff val="0"/>
                <a:lumOff val="0"/>
                <a:alphaOff val="0"/>
                <a:tint val="100000"/>
                <a:shade val="90000"/>
                <a:satMod val="140000"/>
              </a:schemeClr>
            </a:gs>
            <a:gs pos="100000">
              <a:schemeClr val="accent3">
                <a:alpha val="50000"/>
                <a:hueOff val="0"/>
                <a:satOff val="0"/>
                <a:lumOff val="0"/>
                <a:alphaOff val="0"/>
                <a:tint val="100000"/>
                <a:shade val="100000"/>
                <a:sat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en-US" sz="2800" kern="1200" dirty="0" smtClean="0"/>
            <a:t>Distance Leadership</a:t>
          </a:r>
          <a:endParaRPr lang="en-US" sz="2800" kern="1200" dirty="0"/>
        </a:p>
      </dsp:txBody>
      <dsp:txXfrm>
        <a:off x="4602480" y="2645663"/>
        <a:ext cx="1755648" cy="1609344"/>
      </dsp:txXfrm>
    </dsp:sp>
    <dsp:sp modelId="{88967538-2CE9-3446-BDE0-819CB02FDDA0}">
      <dsp:nvSpPr>
        <dsp:cNvPr id="0" name=""/>
        <dsp:cNvSpPr/>
      </dsp:nvSpPr>
      <dsp:spPr>
        <a:xfrm>
          <a:off x="1595932" y="1889760"/>
          <a:ext cx="2926080" cy="2926080"/>
        </a:xfrm>
        <a:prstGeom prst="ellipse">
          <a:avLst/>
        </a:prstGeom>
        <a:gradFill rotWithShape="0">
          <a:gsLst>
            <a:gs pos="0">
              <a:schemeClr val="accent4">
                <a:alpha val="50000"/>
                <a:hueOff val="0"/>
                <a:satOff val="0"/>
                <a:lumOff val="0"/>
                <a:alphaOff val="0"/>
                <a:shade val="70000"/>
                <a:satMod val="150000"/>
              </a:schemeClr>
            </a:gs>
            <a:gs pos="34000">
              <a:schemeClr val="accent4">
                <a:alpha val="50000"/>
                <a:hueOff val="0"/>
                <a:satOff val="0"/>
                <a:lumOff val="0"/>
                <a:alphaOff val="0"/>
                <a:shade val="70000"/>
                <a:satMod val="140000"/>
              </a:schemeClr>
            </a:gs>
            <a:gs pos="70000">
              <a:schemeClr val="accent4">
                <a:alpha val="50000"/>
                <a:hueOff val="0"/>
                <a:satOff val="0"/>
                <a:lumOff val="0"/>
                <a:alphaOff val="0"/>
                <a:tint val="100000"/>
                <a:shade val="90000"/>
                <a:satMod val="140000"/>
              </a:schemeClr>
            </a:gs>
            <a:gs pos="100000">
              <a:schemeClr val="accent4">
                <a:alpha val="50000"/>
                <a:hueOff val="0"/>
                <a:satOff val="0"/>
                <a:lumOff val="0"/>
                <a:alphaOff val="0"/>
                <a:tint val="100000"/>
                <a:shade val="100000"/>
                <a:sat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en-US" sz="2800" kern="1200" dirty="0" smtClean="0"/>
            <a:t>Cross-cultural Leadership</a:t>
          </a:r>
          <a:endParaRPr lang="en-US" sz="2800" kern="1200" dirty="0"/>
        </a:p>
      </dsp:txBody>
      <dsp:txXfrm>
        <a:off x="1871472" y="2645663"/>
        <a:ext cx="1755648" cy="1609344"/>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E12554-E8E7-2F42-BBAE-191F6B53B11E}" type="datetimeFigureOut">
              <a:rPr lang="en-US" smtClean="0"/>
              <a:t>10/18/13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7FAB15-25F0-314F-8638-E88DAA9872A5}" type="slidenum">
              <a:rPr lang="en-US" smtClean="0"/>
              <a:t>‹#›</a:t>
            </a:fld>
            <a:endParaRPr lang="en-US"/>
          </a:p>
        </p:txBody>
      </p:sp>
    </p:spTree>
    <p:extLst>
      <p:ext uri="{BB962C8B-B14F-4D97-AF65-F5344CB8AC3E}">
        <p14:creationId xmlns:p14="http://schemas.microsoft.com/office/powerpoint/2010/main" val="24329399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EF7ACB-49E8-9748-AC96-3FFC90D39240}" type="slidenum">
              <a:rPr lang="en-US" smtClean="0"/>
              <a:t>2</a:t>
            </a:fld>
            <a:endParaRPr lang="en-US"/>
          </a:p>
        </p:txBody>
      </p:sp>
    </p:spTree>
    <p:extLst>
      <p:ext uri="{BB962C8B-B14F-4D97-AF65-F5344CB8AC3E}">
        <p14:creationId xmlns:p14="http://schemas.microsoft.com/office/powerpoint/2010/main" val="224239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EF7ACB-49E8-9748-AC96-3FFC90D39240}" type="slidenum">
              <a:rPr lang="en-US" smtClean="0"/>
              <a:t>3</a:t>
            </a:fld>
            <a:endParaRPr lang="en-US"/>
          </a:p>
        </p:txBody>
      </p:sp>
    </p:spTree>
    <p:extLst>
      <p:ext uri="{BB962C8B-B14F-4D97-AF65-F5344CB8AC3E}">
        <p14:creationId xmlns:p14="http://schemas.microsoft.com/office/powerpoint/2010/main" val="224239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we lead people we can’t see on to God’s agenda?</a:t>
            </a:r>
            <a:endParaRPr lang="en-US" dirty="0"/>
          </a:p>
        </p:txBody>
      </p:sp>
      <p:sp>
        <p:nvSpPr>
          <p:cNvPr id="4" name="Slide Number Placeholder 3"/>
          <p:cNvSpPr>
            <a:spLocks noGrp="1"/>
          </p:cNvSpPr>
          <p:nvPr>
            <p:ph type="sldNum" sz="quarter" idx="10"/>
          </p:nvPr>
        </p:nvSpPr>
        <p:spPr/>
        <p:txBody>
          <a:bodyPr/>
          <a:lstStyle/>
          <a:p>
            <a:fld id="{99EF7ACB-49E8-9748-AC96-3FFC90D39240}" type="slidenum">
              <a:rPr lang="en-US" smtClean="0"/>
              <a:t>4</a:t>
            </a:fld>
            <a:endParaRPr lang="en-US"/>
          </a:p>
        </p:txBody>
      </p:sp>
    </p:spTree>
    <p:extLst>
      <p:ext uri="{BB962C8B-B14F-4D97-AF65-F5344CB8AC3E}">
        <p14:creationId xmlns:p14="http://schemas.microsoft.com/office/powerpoint/2010/main" val="224239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EF7ACB-49E8-9748-AC96-3FFC90D39240}" type="slidenum">
              <a:rPr lang="en-US" smtClean="0"/>
              <a:t>5</a:t>
            </a:fld>
            <a:endParaRPr lang="en-US"/>
          </a:p>
        </p:txBody>
      </p:sp>
    </p:spTree>
    <p:extLst>
      <p:ext uri="{BB962C8B-B14F-4D97-AF65-F5344CB8AC3E}">
        <p14:creationId xmlns:p14="http://schemas.microsoft.com/office/powerpoint/2010/main" val="224239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Rot="1" noChangeAspect="1" noChangeArrowheads="1"/>
          </p:cNvSpPr>
          <p:nvPr>
            <p:ph type="sldImg"/>
          </p:nvPr>
        </p:nvSpPr>
        <p:spPr>
          <a:solidFill>
            <a:srgbClr val="FFFFFF"/>
          </a:solidFill>
          <a:ln/>
        </p:spPr>
      </p:sp>
      <p:sp>
        <p:nvSpPr>
          <p:cNvPr id="8194" name="Rectangle 2"/>
          <p:cNvSpPr>
            <a:spLocks noGrp="1" noChangeArrowheads="1"/>
          </p:cNvSpPr>
          <p:nvPr>
            <p:ph type="body" idx="1"/>
          </p:nvPr>
        </p:nvSpPr>
        <p:spPr>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cs typeface="Calibri" charset="0"/>
                <a:sym typeface="Calibri" charset="0"/>
              </a:rPr>
              <a:t>1. Our</a:t>
            </a:r>
            <a:r>
              <a:rPr lang="en-US" baseline="0" dirty="0" smtClean="0">
                <a:latin typeface="Calibri" charset="0"/>
                <a:cs typeface="Calibri" charset="0"/>
                <a:sym typeface="Calibri" charset="0"/>
              </a:rPr>
              <a:t> leadership challenge = shepherding and influencing those we do not regularly see.</a:t>
            </a:r>
            <a:r>
              <a:rPr lang="en-US" sz="1200" kern="1200" dirty="0" smtClean="0">
                <a:solidFill>
                  <a:schemeClr val="tx1"/>
                </a:solidFill>
                <a:effectLst/>
                <a:latin typeface="+mn-lt"/>
                <a:ea typeface="+mn-ea"/>
                <a:cs typeface="+mn-cs"/>
              </a:rPr>
              <a:t> If a global leader has no more than 5 days per year of face-to-face time with his or her co-laborers in a multinational context, how can one appropriately serve, strengthen, inspire, align, equip, and coach those field leaders to live and lead well throughout the other 360 days?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Today’s social</a:t>
            </a:r>
            <a:r>
              <a:rPr lang="en-US" sz="1200" kern="1200" baseline="0" dirty="0" smtClean="0">
                <a:solidFill>
                  <a:schemeClr val="tx1"/>
                </a:solidFill>
                <a:effectLst/>
                <a:latin typeface="+mn-lt"/>
                <a:ea typeface="+mn-ea"/>
                <a:cs typeface="+mn-cs"/>
              </a:rPr>
              <a:t> media tools – and growing acceptance of these by most of our cultures – provides an incredible opportunity to LEAD and LOVE WELL.</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latin typeface="Calibri" charset="0"/>
              <a:cs typeface="Calibri" charset="0"/>
              <a:sym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Rot="1" noChangeAspect="1" noChangeArrowheads="1"/>
          </p:cNvSpPr>
          <p:nvPr>
            <p:ph type="sldImg"/>
          </p:nvPr>
        </p:nvSpPr>
        <p:spPr>
          <a:solidFill>
            <a:srgbClr val="FFFFFF"/>
          </a:solidFill>
          <a:ln/>
        </p:spPr>
      </p:sp>
      <p:sp>
        <p:nvSpPr>
          <p:cNvPr id="8194" name="Rectangle 2"/>
          <p:cNvSpPr>
            <a:spLocks noGrp="1" noChangeArrowheads="1"/>
          </p:cNvSpPr>
          <p:nvPr>
            <p:ph type="body" idx="1"/>
          </p:nvPr>
        </p:nvSpPr>
        <p:spPr>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latin typeface="Calibri" charset="0"/>
              <a:cs typeface="Calibri" charset="0"/>
              <a:sym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Rot="1" noChangeAspect="1" noChangeArrowheads="1"/>
          </p:cNvSpPr>
          <p:nvPr>
            <p:ph type="sldImg"/>
          </p:nvPr>
        </p:nvSpPr>
        <p:spPr>
          <a:solidFill>
            <a:srgbClr val="FFFFFF"/>
          </a:solidFill>
          <a:ln/>
        </p:spPr>
      </p:sp>
      <p:sp>
        <p:nvSpPr>
          <p:cNvPr id="8194" name="Rectangle 2"/>
          <p:cNvSpPr>
            <a:spLocks noGrp="1" noChangeArrowheads="1"/>
          </p:cNvSpPr>
          <p:nvPr>
            <p:ph type="body" idx="1"/>
          </p:nvPr>
        </p:nvSpPr>
        <p:spPr>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latin typeface="Calibri" charset="0"/>
              <a:cs typeface="Calibri" charset="0"/>
              <a:sym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Rot="1" noChangeAspect="1" noChangeArrowheads="1"/>
          </p:cNvSpPr>
          <p:nvPr>
            <p:ph type="sldImg"/>
          </p:nvPr>
        </p:nvSpPr>
        <p:spPr>
          <a:solidFill>
            <a:srgbClr val="FFFFFF"/>
          </a:solidFill>
          <a:ln/>
        </p:spPr>
      </p:sp>
      <p:sp>
        <p:nvSpPr>
          <p:cNvPr id="8194" name="Rectangle 2"/>
          <p:cNvSpPr>
            <a:spLocks noGrp="1" noChangeArrowheads="1"/>
          </p:cNvSpPr>
          <p:nvPr>
            <p:ph type="body" idx="1"/>
          </p:nvPr>
        </p:nvSpPr>
        <p:spPr>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latin typeface="Calibri" charset="0"/>
              <a:cs typeface="Calibri" charset="0"/>
              <a:sym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Rot="1" noChangeAspect="1" noChangeArrowheads="1"/>
          </p:cNvSpPr>
          <p:nvPr>
            <p:ph type="sldImg"/>
          </p:nvPr>
        </p:nvSpPr>
        <p:spPr>
          <a:solidFill>
            <a:srgbClr val="FFFFFF"/>
          </a:solidFill>
          <a:ln/>
        </p:spPr>
      </p:sp>
      <p:sp>
        <p:nvSpPr>
          <p:cNvPr id="8194" name="Rectangle 2"/>
          <p:cNvSpPr>
            <a:spLocks noGrp="1" noChangeArrowheads="1"/>
          </p:cNvSpPr>
          <p:nvPr>
            <p:ph type="body" idx="1"/>
          </p:nvPr>
        </p:nvSpPr>
        <p:spPr>
          <a:ln/>
        </p:spPr>
        <p:txBody>
          <a:bodyPr/>
          <a:lstStyle/>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dirty="0" smtClean="0">
                <a:latin typeface="Calibri" charset="0"/>
                <a:cs typeface="Calibri" charset="0"/>
                <a:sym typeface="Calibri" charset="0"/>
              </a:rPr>
              <a:t>Our</a:t>
            </a:r>
            <a:r>
              <a:rPr lang="en-US" baseline="0" dirty="0" smtClean="0">
                <a:latin typeface="Calibri" charset="0"/>
                <a:cs typeface="Calibri" charset="0"/>
                <a:sym typeface="Calibri" charset="0"/>
              </a:rPr>
              <a:t> leadership challenge = shepherding and influencing those we do not regularly see.</a:t>
            </a:r>
            <a:r>
              <a:rPr lang="en-US" sz="1200" kern="1200" dirty="0" smtClean="0">
                <a:solidFill>
                  <a:schemeClr val="tx1"/>
                </a:solidFill>
                <a:effectLst/>
                <a:latin typeface="+mn-lt"/>
                <a:ea typeface="+mn-ea"/>
                <a:cs typeface="+mn-cs"/>
              </a:rPr>
              <a:t> If a global leader has no more than 5</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days per year of face-to-face time with his or her co-laborers in a multinational context, how can one appropriately serve, strengthen, inspire, align, equip, and coach those field leaders to live and lead well throughout the other 360 days?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my goals today is to get you to RELAX. </a:t>
            </a:r>
          </a:p>
          <a:p>
            <a:r>
              <a:rPr lang="en-US" dirty="0" smtClean="0"/>
              <a:t>There is a lot of tension in the scope of complexity of your role. </a:t>
            </a:r>
          </a:p>
          <a:p>
            <a:r>
              <a:rPr lang="en-US" dirty="0" smtClean="0"/>
              <a:t>But…</a:t>
            </a:r>
            <a:r>
              <a:rPr lang="en-US" baseline="0" dirty="0" smtClean="0"/>
              <a:t> </a:t>
            </a:r>
            <a:r>
              <a:rPr lang="en-US" dirty="0" smtClean="0"/>
              <a:t>We are not the first generation of Christian</a:t>
            </a:r>
            <a:r>
              <a:rPr lang="en-US" baseline="0" dirty="0" smtClean="0"/>
              <a:t> leaders to face this challenge.</a:t>
            </a:r>
            <a:endParaRPr lang="en-US" dirty="0"/>
          </a:p>
        </p:txBody>
      </p:sp>
      <p:sp>
        <p:nvSpPr>
          <p:cNvPr id="4" name="Slide Number Placeholder 3"/>
          <p:cNvSpPr>
            <a:spLocks noGrp="1"/>
          </p:cNvSpPr>
          <p:nvPr>
            <p:ph type="sldNum" sz="quarter" idx="10"/>
          </p:nvPr>
        </p:nvSpPr>
        <p:spPr/>
        <p:txBody>
          <a:bodyPr/>
          <a:lstStyle/>
          <a:p>
            <a:fld id="{99EF7ACB-49E8-9748-AC96-3FFC90D39240}" type="slidenum">
              <a:rPr lang="en-US" smtClean="0"/>
              <a:t>11</a:t>
            </a:fld>
            <a:endParaRPr lang="en-US"/>
          </a:p>
        </p:txBody>
      </p:sp>
    </p:spTree>
    <p:extLst>
      <p:ext uri="{BB962C8B-B14F-4D97-AF65-F5344CB8AC3E}">
        <p14:creationId xmlns:p14="http://schemas.microsoft.com/office/powerpoint/2010/main" val="224239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 Paul,</a:t>
            </a:r>
            <a:r>
              <a:rPr lang="en-US" baseline="0" dirty="0" smtClean="0"/>
              <a:t> and John. HEART. These first-century spiritual leaders felt the strain of what we call “mediated communication.” They had media – pen and ink – between them and their audience. But PRAISE GOD they used it! That’s how we have our Bible!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9EF7ACB-49E8-9748-AC96-3FFC90D39240}" type="slidenum">
              <a:rPr lang="en-US" smtClean="0"/>
              <a:t>12</a:t>
            </a:fld>
            <a:endParaRPr lang="en-US"/>
          </a:p>
        </p:txBody>
      </p:sp>
    </p:spTree>
    <p:extLst>
      <p:ext uri="{BB962C8B-B14F-4D97-AF65-F5344CB8AC3E}">
        <p14:creationId xmlns:p14="http://schemas.microsoft.com/office/powerpoint/2010/main" val="224239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Rot="1" noChangeAspect="1" noChangeArrowheads="1"/>
          </p:cNvSpPr>
          <p:nvPr>
            <p:ph type="sldImg"/>
          </p:nvPr>
        </p:nvSpPr>
        <p:spPr>
          <a:solidFill>
            <a:srgbClr val="FFFFFF"/>
          </a:solidFill>
          <a:ln/>
        </p:spPr>
      </p:sp>
      <p:sp>
        <p:nvSpPr>
          <p:cNvPr id="8194" name="Rectangle 2"/>
          <p:cNvSpPr>
            <a:spLocks noGrp="1" noChangeArrowheads="1"/>
          </p:cNvSpPr>
          <p:nvPr>
            <p:ph type="body" idx="1"/>
          </p:nvPr>
        </p:nvSpPr>
        <p:spPr>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cs typeface="Calibri" charset="0"/>
                <a:sym typeface="Calibri" charset="0"/>
              </a:rPr>
              <a:t>1. To REPEAT:</a:t>
            </a:r>
            <a:r>
              <a:rPr lang="en-US" baseline="0" dirty="0" smtClean="0">
                <a:latin typeface="Calibri" charset="0"/>
                <a:cs typeface="Calibri" charset="0"/>
                <a:sym typeface="Calibri" charset="0"/>
              </a:rPr>
              <a:t> </a:t>
            </a:r>
            <a:r>
              <a:rPr lang="en-US" dirty="0" smtClean="0">
                <a:latin typeface="Calibri" charset="0"/>
                <a:cs typeface="Calibri" charset="0"/>
                <a:sym typeface="Calibri" charset="0"/>
              </a:rPr>
              <a:t>Our</a:t>
            </a:r>
            <a:r>
              <a:rPr lang="en-US" baseline="0" dirty="0" smtClean="0">
                <a:latin typeface="Calibri" charset="0"/>
                <a:cs typeface="Calibri" charset="0"/>
                <a:sym typeface="Calibri" charset="0"/>
              </a:rPr>
              <a:t> leadership challenge = shepherding and influencing those we do not regularly see.</a:t>
            </a:r>
            <a:r>
              <a:rPr lang="en-US" sz="1200" kern="1200" dirty="0" smtClean="0">
                <a:solidFill>
                  <a:schemeClr val="tx1"/>
                </a:solidFill>
                <a:effectLst/>
                <a:latin typeface="+mn-lt"/>
                <a:ea typeface="+mn-ea"/>
                <a:cs typeface="+mn-cs"/>
              </a:rPr>
              <a:t> If a global leader has no more than 5 days per year of face-to-face time with his or her co-laborers in a multinational context, how can one appropriately serve, strengthen, inspire, align, equip, and coach those field leaders to live and lead well throughout the other 360 days?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latin typeface="Calibri" charset="0"/>
              <a:cs typeface="Calibri" charset="0"/>
              <a:sym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EF7ACB-49E8-9748-AC96-3FFC90D39240}" type="slidenum">
              <a:rPr lang="en-US" smtClean="0"/>
              <a:t>14</a:t>
            </a:fld>
            <a:endParaRPr lang="en-US"/>
          </a:p>
        </p:txBody>
      </p:sp>
    </p:spTree>
    <p:extLst>
      <p:ext uri="{BB962C8B-B14F-4D97-AF65-F5344CB8AC3E}">
        <p14:creationId xmlns:p14="http://schemas.microsoft.com/office/powerpoint/2010/main" val="224239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 When you get to the BPMT</a:t>
            </a:r>
            <a:r>
              <a:rPr lang="en-US" baseline="0" dirty="0" smtClean="0"/>
              <a:t> time on Wednesday afternoon, how does ACCEPTED LEADERSHIP help you answer this question? Team leader and Task Leader?</a:t>
            </a:r>
            <a:endParaRPr lang="en-US" dirty="0" smtClean="0"/>
          </a:p>
          <a:p>
            <a:endParaRPr lang="en-US" dirty="0" smtClean="0"/>
          </a:p>
          <a:p>
            <a:r>
              <a:rPr lang="en-US" dirty="0" smtClean="0"/>
              <a:t>We can</a:t>
            </a:r>
            <a:r>
              <a:rPr lang="en-US" baseline="0" dirty="0" smtClean="0"/>
              <a:t> illustrate the </a:t>
            </a:r>
            <a:r>
              <a:rPr lang="en-US" dirty="0" smtClean="0"/>
              <a:t>Old Paradigm</a:t>
            </a:r>
            <a:r>
              <a:rPr lang="en-US" baseline="0" dirty="0" smtClean="0"/>
              <a:t> (One leaders communicates to others) and </a:t>
            </a:r>
            <a:r>
              <a:rPr lang="en-US" dirty="0" smtClean="0"/>
              <a:t>New Paradigm</a:t>
            </a:r>
            <a:r>
              <a:rPr lang="en-US" baseline="0" dirty="0" smtClean="0"/>
              <a:t> (anyone can lead/initiate/upload/respond at anytime) like this.</a:t>
            </a:r>
          </a:p>
          <a:p>
            <a:endParaRPr lang="en-US" baseline="0" dirty="0" smtClean="0"/>
          </a:p>
          <a:p>
            <a:r>
              <a:rPr lang="en-US" baseline="0" dirty="0" smtClean="0"/>
              <a:t>THIS, BY THE WAY, REFLECTS THE HEART OF THE –LED PARADIGM. The structures now empower continuous communication by anyone, anytime. Over </a:t>
            </a:r>
            <a:r>
              <a:rPr lang="en-US" baseline="0" dirty="0" smtClean="0"/>
              <a:t>1.2 </a:t>
            </a:r>
            <a:r>
              <a:rPr lang="en-US" baseline="0" dirty="0" smtClean="0"/>
              <a:t>Billion FB members, </a:t>
            </a:r>
            <a:r>
              <a:rPr lang="en-US" baseline="0" dirty="0" err="1" smtClean="0"/>
              <a:t>avg</a:t>
            </a:r>
            <a:r>
              <a:rPr lang="en-US" baseline="0" dirty="0" smtClean="0"/>
              <a:t> 135 friends, 50% post DAILY. </a:t>
            </a:r>
          </a:p>
          <a:p>
            <a:endParaRPr lang="en-US" baseline="0" dirty="0" smtClean="0"/>
          </a:p>
          <a:p>
            <a:r>
              <a:rPr lang="en-US" baseline="0" dirty="0" smtClean="0"/>
              <a:t>[[Tell Gateway Church FB Page Story – “Who’s in charge of this?”]]</a:t>
            </a:r>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99EF7ACB-49E8-9748-AC96-3FFC90D39240}" type="slidenum">
              <a:rPr lang="en-US" smtClean="0"/>
              <a:t>15</a:t>
            </a:fld>
            <a:endParaRPr lang="en-US"/>
          </a:p>
        </p:txBody>
      </p:sp>
    </p:spTree>
    <p:extLst>
      <p:ext uri="{BB962C8B-B14F-4D97-AF65-F5344CB8AC3E}">
        <p14:creationId xmlns:p14="http://schemas.microsoft.com/office/powerpoint/2010/main" val="13381437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Leader as Hero (authoritative, directive) – name another famous leader during the pyramids?</a:t>
            </a:r>
          </a:p>
          <a:p>
            <a:r>
              <a:rPr lang="en-US" sz="1200" dirty="0" smtClean="0"/>
              <a:t>Behavioral-trait. What makes a great leader?</a:t>
            </a:r>
          </a:p>
          <a:p>
            <a:r>
              <a:rPr lang="en-US" sz="1200" dirty="0" smtClean="0"/>
              <a:t>Transactional. Exchange. You</a:t>
            </a:r>
            <a:r>
              <a:rPr lang="en-US" sz="1200" baseline="0" dirty="0" smtClean="0"/>
              <a:t> do this, you get that.</a:t>
            </a:r>
          </a:p>
          <a:p>
            <a:r>
              <a:rPr lang="en-US" sz="1200" baseline="0" dirty="0" smtClean="0"/>
              <a:t>Supportive/Situational – Leader as </a:t>
            </a:r>
            <a:r>
              <a:rPr lang="en-US" sz="1200" baseline="0" dirty="0" err="1" smtClean="0"/>
              <a:t>pyschological</a:t>
            </a:r>
            <a:r>
              <a:rPr lang="en-US" sz="1200" baseline="0" dirty="0" smtClean="0"/>
              <a:t> support, depends on circumstances and maturity</a:t>
            </a:r>
          </a:p>
          <a:p>
            <a:r>
              <a:rPr lang="en-US" sz="1200" baseline="0" dirty="0" smtClean="0"/>
              <a:t>Transformational – leader as charismatic visionary who inspires and motivates</a:t>
            </a:r>
          </a:p>
          <a:p>
            <a:r>
              <a:rPr lang="en-US" sz="1200" baseline="0" dirty="0" smtClean="0"/>
              <a:t>ALL IN COMMON: LEADER’s RESPONSIBILITY TO INITIATE CHANGE</a:t>
            </a:r>
          </a:p>
          <a:p>
            <a:r>
              <a:rPr lang="en-US" sz="1200" baseline="0" dirty="0" smtClean="0"/>
              <a:t>Post-heroic/shared – joint/distributed, rec</a:t>
            </a:r>
          </a:p>
          <a:p>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17</a:t>
            </a:fld>
            <a:endParaRPr lang="en-US"/>
          </a:p>
        </p:txBody>
      </p:sp>
    </p:spTree>
    <p:extLst>
      <p:ext uri="{BB962C8B-B14F-4D97-AF65-F5344CB8AC3E}">
        <p14:creationId xmlns:p14="http://schemas.microsoft.com/office/powerpoint/2010/main" val="150762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“YOU ARE HERE” </a:t>
            </a:r>
          </a:p>
          <a:p>
            <a:endParaRPr lang="en-US" baseline="0" dirty="0" smtClean="0"/>
          </a:p>
          <a:p>
            <a:r>
              <a:rPr lang="en-US" baseline="0" dirty="0" smtClean="0"/>
              <a:t>We have asked you to do one of the most difficult jobs on the planet.</a:t>
            </a:r>
            <a:endParaRPr lang="en-US" dirty="0" smtClean="0"/>
          </a:p>
          <a:p>
            <a:endParaRPr lang="en-US" dirty="0"/>
          </a:p>
        </p:txBody>
      </p:sp>
      <p:sp>
        <p:nvSpPr>
          <p:cNvPr id="4" name="Slide Number Placeholder 3"/>
          <p:cNvSpPr>
            <a:spLocks noGrp="1"/>
          </p:cNvSpPr>
          <p:nvPr>
            <p:ph type="sldNum" sz="quarter" idx="10"/>
          </p:nvPr>
        </p:nvSpPr>
        <p:spPr/>
        <p:txBody>
          <a:bodyPr/>
          <a:lstStyle/>
          <a:p>
            <a:fld id="{99EF7ACB-49E8-9748-AC96-3FFC90D39240}" type="slidenum">
              <a:rPr lang="en-US" smtClean="0"/>
              <a:t>18</a:t>
            </a:fld>
            <a:endParaRPr lang="en-US"/>
          </a:p>
        </p:txBody>
      </p:sp>
    </p:spTree>
    <p:extLst>
      <p:ext uri="{BB962C8B-B14F-4D97-AF65-F5344CB8AC3E}">
        <p14:creationId xmlns:p14="http://schemas.microsoft.com/office/powerpoint/2010/main" val="266603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research was the basis</a:t>
            </a:r>
            <a:r>
              <a:rPr lang="en-US" baseline="0" dirty="0" smtClean="0"/>
              <a:t> of my dissertation.</a:t>
            </a:r>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19</a:t>
            </a:fld>
            <a:endParaRPr lang="en-US"/>
          </a:p>
        </p:txBody>
      </p:sp>
    </p:spTree>
    <p:extLst>
      <p:ext uri="{BB962C8B-B14F-4D97-AF65-F5344CB8AC3E}">
        <p14:creationId xmlns:p14="http://schemas.microsoft.com/office/powerpoint/2010/main" val="917663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HANDOUT 1-page reference NOW</a:t>
            </a:r>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20</a:t>
            </a:fld>
            <a:endParaRPr lang="en-US"/>
          </a:p>
        </p:txBody>
      </p:sp>
    </p:spTree>
    <p:extLst>
      <p:ext uri="{BB962C8B-B14F-4D97-AF65-F5344CB8AC3E}">
        <p14:creationId xmlns:p14="http://schemas.microsoft.com/office/powerpoint/2010/main" val="765608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Discuss: How did</a:t>
            </a:r>
            <a:r>
              <a:rPr lang="en-US" baseline="0" dirty="0" smtClean="0"/>
              <a:t> what you said support or disagree with these findings?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Ask any veteran “what do leaders really do?” and you’ll get a fairly predictable set of responses. You’ll probably hear that good leaders cast vision, set direction, inspire and motivate, align and communicate, coach and delegate, and listen well before making final decisions. There are dozens of “How To” leadership books published each year that repackage those skills in an attempt to help aspiring leaders lead well.</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What if we asked a different question?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What if we asked veteran leaders, “How do you want to be led?”</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During the past two years I had the opportunity to interact with 80 of my organization’s top global leaders who represent every area of the world. Most of these men and women have served for over 15 years in some type of distance leadership involving oversight of strategies in multiple countries. A large percentage have served outside their home nation for five years or longer. They help set longterm direction for our organization and are responsible for moving the mission forward in over 160 nations.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Here are five consistent answers that surfaced from my interviews: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1. Leaders want respect. Though respect is conferred differently in various cultures, people always appreciate graciousness, honor and appropriate deference to their experience. Mature leaders don’t demand respect, rather they exude a gravitas of character and humble confidence that reflects wisdom. Each one is worth listening to.</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2. Leaders want understanding and empathy. These women and men have difficult jobs. They travel a lot. Their time is stretched thin. They are doing their best to find rhythm between work, home, church and a meaningful social life. Often they have few true peers that live nearby. Their vision typically outstrips their resources by a factor of 10 or 100. Remember these pressures in conversations where I’m evaluating their effectiveness or asking them to consider taking on a new project. Get on the same emotional page.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3. Leaders want to be led by someone honest, authentic and competent. People don’t expect their leaders to be perfect; they do expect us to be honest. They want to see us respond authentically as we share about our failures and our successes. They want to see us growing in competencies that help us do our jobs well, and thus improve the overall organization. Few, if any, mentioned that they wanted to have their direction set, their strategies formulated, or to be aligned or motivated with more words from leaders above them. If that’s not what people want from their leaders, why would we assume that we should be giving those we lead more of this type of leadership?</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4. Leaders want a clear challenge to contribute to the organization’s purpose. That’s why most of them signed on. They want more clarity on the what’s of the mission, not the how’s. They’ll figure out how to get there. They want to be entrusted with more. What they need from us is an appropriate challenge, consistent support, and honest feedback on how they’re doing.</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5. Leaders want to share leadership. I found this one fascinating. When our organization restructured two years ago, one of the five principles guiding our efforts was “shared leadership.” Many leaders initially resisted this, claiming that the essence of leadership (at least in their culture) was having someone in charge to make the final decisions. Yet people don’t want to be led that way. They want to voice their opinions. They want to shape overall direction. They long for the dynamic interaction among leader-followers that characterizes high performance teams. They want to be engaged in issues and decisions that they will ultimately own. They long to share leadership</a:t>
            </a: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IN A WORD, SENIOR LEADERS WANT DIALOG.</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How do you want to be led?</a:t>
            </a:r>
          </a:p>
        </p:txBody>
      </p:sp>
      <p:sp>
        <p:nvSpPr>
          <p:cNvPr id="4" name="Slide Number Placeholder 3"/>
          <p:cNvSpPr>
            <a:spLocks noGrp="1"/>
          </p:cNvSpPr>
          <p:nvPr>
            <p:ph type="sldNum" sz="quarter" idx="10"/>
          </p:nvPr>
        </p:nvSpPr>
        <p:spPr/>
        <p:txBody>
          <a:bodyPr/>
          <a:lstStyle/>
          <a:p>
            <a:fld id="{567FAB15-25F0-314F-8638-E88DAA9872A5}" type="slidenum">
              <a:rPr lang="en-US" smtClean="0"/>
              <a:t>21</a:t>
            </a:fld>
            <a:endParaRPr lang="en-US"/>
          </a:p>
        </p:txBody>
      </p:sp>
    </p:spTree>
    <p:extLst>
      <p:ext uri="{BB962C8B-B14F-4D97-AF65-F5344CB8AC3E}">
        <p14:creationId xmlns:p14="http://schemas.microsoft.com/office/powerpoint/2010/main" val="250096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IN A WORD, SENIOR LEADERS WANT DIALOG.</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How do you want to be led?</a:t>
            </a:r>
          </a:p>
        </p:txBody>
      </p:sp>
      <p:sp>
        <p:nvSpPr>
          <p:cNvPr id="4" name="Slide Number Placeholder 3"/>
          <p:cNvSpPr>
            <a:spLocks noGrp="1"/>
          </p:cNvSpPr>
          <p:nvPr>
            <p:ph type="sldNum" sz="quarter" idx="10"/>
          </p:nvPr>
        </p:nvSpPr>
        <p:spPr/>
        <p:txBody>
          <a:bodyPr/>
          <a:lstStyle/>
          <a:p>
            <a:fld id="{567FAB15-25F0-314F-8638-E88DAA9872A5}" type="slidenum">
              <a:rPr lang="en-US" smtClean="0"/>
              <a:t>22</a:t>
            </a:fld>
            <a:endParaRPr lang="en-US"/>
          </a:p>
        </p:txBody>
      </p:sp>
    </p:spTree>
    <p:extLst>
      <p:ext uri="{BB962C8B-B14F-4D97-AF65-F5344CB8AC3E}">
        <p14:creationId xmlns:p14="http://schemas.microsoft.com/office/powerpoint/2010/main" val="2500960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you do it?</a:t>
            </a:r>
          </a:p>
          <a:p>
            <a:r>
              <a:rPr lang="en-US" dirty="0" smtClean="0"/>
              <a:t>Research-Grounded</a:t>
            </a:r>
            <a:r>
              <a:rPr lang="en-US" baseline="0" dirty="0" smtClean="0"/>
              <a:t> Paradigm</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Biblical, 80 top leaders interviewed, Current practices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Our </a:t>
            </a:r>
            <a:r>
              <a:rPr lang="en-US" baseline="0" dirty="0" err="1" smtClean="0"/>
              <a:t>CCCi</a:t>
            </a:r>
            <a:r>
              <a:rPr lang="en-US" baseline="0" dirty="0" smtClean="0"/>
              <a:t> Leadership Framework is the foundation.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However, once you move to the scope and complexity of long-distance leadership, there are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Three elements that require a different level of perspective, mentality, life skills and LONG-RANGE INTENTIONAL DEVELOPMENT.</a:t>
            </a:r>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23</a:t>
            </a:fld>
            <a:endParaRPr lang="en-US"/>
          </a:p>
        </p:txBody>
      </p:sp>
    </p:spTree>
    <p:extLst>
      <p:ext uri="{BB962C8B-B14F-4D97-AF65-F5344CB8AC3E}">
        <p14:creationId xmlns:p14="http://schemas.microsoft.com/office/powerpoint/2010/main" val="18425384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See HANDOUT.</a:t>
            </a:r>
          </a:p>
          <a:p>
            <a:endParaRPr lang="en-US" baseline="0" dirty="0" smtClean="0"/>
          </a:p>
          <a:p>
            <a:r>
              <a:rPr lang="en-US" baseline="0" dirty="0" smtClean="0"/>
              <a:t>DISCUSSION: Which are your two strongest areas? What do you feel might be your next area of intentional study and growth?</a:t>
            </a:r>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25</a:t>
            </a:fld>
            <a:endParaRPr lang="en-US"/>
          </a:p>
        </p:txBody>
      </p:sp>
    </p:spTree>
    <p:extLst>
      <p:ext uri="{BB962C8B-B14F-4D97-AF65-F5344CB8AC3E}">
        <p14:creationId xmlns:p14="http://schemas.microsoft.com/office/powerpoint/2010/main" val="4608325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Tie back in to “Spiritual</a:t>
            </a:r>
            <a:r>
              <a:rPr lang="en-US" baseline="0" dirty="0" smtClean="0"/>
              <a:t> Leadership”: </a:t>
            </a:r>
          </a:p>
          <a:p>
            <a:r>
              <a:rPr lang="en-US" baseline="0" dirty="0" smtClean="0">
                <a:effectLst/>
              </a:rPr>
              <a:t>This is God’s heart for people - </a:t>
            </a:r>
            <a:r>
              <a:rPr lang="en-US" dirty="0" smtClean="0">
                <a:effectLst/>
              </a:rPr>
              <a:t>Spiritual leadership is moving people </a:t>
            </a:r>
            <a:br>
              <a:rPr lang="en-US" dirty="0" smtClean="0">
                <a:effectLst/>
              </a:rPr>
            </a:br>
            <a:r>
              <a:rPr lang="en-US" dirty="0" smtClean="0">
                <a:effectLst/>
              </a:rPr>
              <a:t>on to God’s agenda.</a:t>
            </a:r>
          </a:p>
          <a:p>
            <a:r>
              <a:rPr lang="en-US" dirty="0" smtClean="0">
                <a:effectLst/>
              </a:rPr>
              <a:t>How does this test fit</a:t>
            </a:r>
            <a:r>
              <a:rPr lang="en-US" baseline="0" dirty="0" smtClean="0">
                <a:effectLst/>
              </a:rPr>
              <a:t> our –Led paradigm?</a:t>
            </a:r>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26</a:t>
            </a:fld>
            <a:endParaRPr lang="en-US"/>
          </a:p>
        </p:txBody>
      </p:sp>
    </p:spTree>
    <p:extLst>
      <p:ext uri="{BB962C8B-B14F-4D97-AF65-F5344CB8AC3E}">
        <p14:creationId xmlns:p14="http://schemas.microsoft.com/office/powerpoint/2010/main" val="4091958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DISCUSSION: Which is your strongest area?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What do you feel might be your next area of intentional study and growth?</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Who is someone who can help you as a mentor or coach?</a:t>
            </a:r>
            <a:endParaRPr lang="en-US" dirty="0" smtClean="0"/>
          </a:p>
          <a:p>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27</a:t>
            </a:fld>
            <a:endParaRPr lang="en-US"/>
          </a:p>
        </p:txBody>
      </p:sp>
    </p:spTree>
    <p:extLst>
      <p:ext uri="{BB962C8B-B14F-4D97-AF65-F5344CB8AC3E}">
        <p14:creationId xmlns:p14="http://schemas.microsoft.com/office/powerpoint/2010/main" val="2290403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Reflect – What does this diagram teach</a:t>
            </a:r>
            <a:r>
              <a:rPr lang="en-US" baseline="0" dirty="0" smtClean="0"/>
              <a:t> us?</a:t>
            </a:r>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31</a:t>
            </a:fld>
            <a:endParaRPr lang="en-US"/>
          </a:p>
        </p:txBody>
      </p:sp>
    </p:spTree>
    <p:extLst>
      <p:ext uri="{BB962C8B-B14F-4D97-AF65-F5344CB8AC3E}">
        <p14:creationId xmlns:p14="http://schemas.microsoft.com/office/powerpoint/2010/main" val="31022031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 to June 2012 GLC – Jim </a:t>
            </a:r>
            <a:r>
              <a:rPr lang="en-US" dirty="0" err="1" smtClean="0"/>
              <a:t>Plueddemann’s</a:t>
            </a:r>
            <a:r>
              <a:rPr lang="en-US" dirty="0" smtClean="0"/>
              <a:t> two sessions with us. “Leading Across Cultures” as a resource.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What do you feel might be your next area of intentional study and growth?</a:t>
            </a:r>
            <a:endParaRPr lang="en-US"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32</a:t>
            </a:fld>
            <a:endParaRPr lang="en-US"/>
          </a:p>
        </p:txBody>
      </p:sp>
    </p:spTree>
    <p:extLst>
      <p:ext uri="{BB962C8B-B14F-4D97-AF65-F5344CB8AC3E}">
        <p14:creationId xmlns:p14="http://schemas.microsoft.com/office/powerpoint/2010/main" val="19909041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 to June 2012 GLC – Jim </a:t>
            </a:r>
            <a:r>
              <a:rPr lang="en-US" dirty="0" err="1" smtClean="0"/>
              <a:t>Plueddemann’s</a:t>
            </a:r>
            <a:r>
              <a:rPr lang="en-US" dirty="0" smtClean="0"/>
              <a:t> two sessions with us. “Leading Across Cultures” as a resource.</a:t>
            </a:r>
          </a:p>
          <a:p>
            <a:endParaRPr lang="en-US" dirty="0" smtClean="0"/>
          </a:p>
          <a:p>
            <a:r>
              <a:rPr lang="en-US" dirty="0" smtClean="0"/>
              <a:t>What would be included</a:t>
            </a:r>
            <a:r>
              <a:rPr lang="en-US" baseline="0" dirty="0" smtClean="0"/>
              <a:t> in “</a:t>
            </a:r>
            <a:r>
              <a:rPr lang="en-US" dirty="0" smtClean="0"/>
              <a:t>All</a:t>
            </a:r>
            <a:r>
              <a:rPr lang="en-US" baseline="0" dirty="0" smtClean="0"/>
              <a:t> leadership venues?”</a:t>
            </a:r>
          </a:p>
          <a:p>
            <a:r>
              <a:rPr lang="en-US" baseline="0" dirty="0" smtClean="0"/>
              <a:t>Teams – core and extended</a:t>
            </a:r>
          </a:p>
          <a:p>
            <a:r>
              <a:rPr lang="en-US" baseline="0" dirty="0" smtClean="0"/>
              <a:t>Meetings, conferences</a:t>
            </a:r>
          </a:p>
          <a:p>
            <a:r>
              <a:rPr lang="en-US" baseline="0" dirty="0" smtClean="0"/>
              <a:t>Task forces and design teams</a:t>
            </a:r>
          </a:p>
          <a:p>
            <a:r>
              <a:rPr lang="en-US" baseline="0" dirty="0" smtClean="0"/>
              <a:t>On the ground interaction with national staff/volunteers</a:t>
            </a:r>
          </a:p>
          <a:p>
            <a:r>
              <a:rPr lang="en-US" baseline="0" dirty="0" smtClean="0"/>
              <a:t>Email and virtual team facilitation</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DISCUSSION: Which is your strongest area?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What do you feel might be your next area of intentional study and growth?</a:t>
            </a:r>
            <a:endParaRPr lang="en-US"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33</a:t>
            </a:fld>
            <a:endParaRPr lang="en-US"/>
          </a:p>
        </p:txBody>
      </p:sp>
    </p:spTree>
    <p:extLst>
      <p:ext uri="{BB962C8B-B14F-4D97-AF65-F5344CB8AC3E}">
        <p14:creationId xmlns:p14="http://schemas.microsoft.com/office/powerpoint/2010/main" val="19909041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34</a:t>
            </a:fld>
            <a:endParaRPr lang="en-US"/>
          </a:p>
        </p:txBody>
      </p:sp>
    </p:spTree>
    <p:extLst>
      <p:ext uri="{BB962C8B-B14F-4D97-AF65-F5344CB8AC3E}">
        <p14:creationId xmlns:p14="http://schemas.microsoft.com/office/powerpoint/2010/main" val="19909041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you do it?</a:t>
            </a:r>
          </a:p>
          <a:p>
            <a:r>
              <a:rPr lang="en-US" dirty="0" smtClean="0"/>
              <a:t>Research-Grounded</a:t>
            </a:r>
            <a:r>
              <a:rPr lang="en-US" baseline="0" dirty="0" smtClean="0"/>
              <a:t> Paradigm</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Biblical, 80 top leaders interviewed, Current practices</a:t>
            </a:r>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35</a:t>
            </a:fld>
            <a:endParaRPr lang="en-US"/>
          </a:p>
        </p:txBody>
      </p:sp>
    </p:spTree>
    <p:extLst>
      <p:ext uri="{BB962C8B-B14F-4D97-AF65-F5344CB8AC3E}">
        <p14:creationId xmlns:p14="http://schemas.microsoft.com/office/powerpoint/2010/main" val="18425384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Tie back in to “Spiritual</a:t>
            </a:r>
            <a:r>
              <a:rPr lang="en-US" baseline="0" dirty="0" smtClean="0"/>
              <a:t> Leadership”: </a:t>
            </a:r>
          </a:p>
          <a:p>
            <a:r>
              <a:rPr lang="en-US" baseline="0" dirty="0" smtClean="0">
                <a:effectLst/>
              </a:rPr>
              <a:t>This is God’s heart for people - </a:t>
            </a:r>
            <a:r>
              <a:rPr lang="en-US" dirty="0" smtClean="0">
                <a:effectLst/>
              </a:rPr>
              <a:t>Spiritual leadership is moving people </a:t>
            </a:r>
            <a:br>
              <a:rPr lang="en-US" dirty="0" smtClean="0">
                <a:effectLst/>
              </a:rPr>
            </a:br>
            <a:r>
              <a:rPr lang="en-US" dirty="0" smtClean="0">
                <a:effectLst/>
              </a:rPr>
              <a:t>on to God’s agenda.</a:t>
            </a:r>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36</a:t>
            </a:fld>
            <a:endParaRPr lang="en-US"/>
          </a:p>
        </p:txBody>
      </p:sp>
    </p:spTree>
    <p:extLst>
      <p:ext uri="{BB962C8B-B14F-4D97-AF65-F5344CB8AC3E}">
        <p14:creationId xmlns:p14="http://schemas.microsoft.com/office/powerpoint/2010/main" val="40919588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self-study:</a:t>
            </a:r>
            <a:r>
              <a:rPr lang="en-US" baseline="0" dirty="0" smtClean="0"/>
              <a:t> Investigate the l</a:t>
            </a:r>
            <a:r>
              <a:rPr lang="en-US" dirty="0" smtClean="0"/>
              <a:t>eader self-references in the letters of the NT.</a:t>
            </a:r>
            <a:r>
              <a:rPr lang="en-US" baseline="0" dirty="0" smtClean="0"/>
              <a:t> Each of these leaders had a legitimate culturally-based authority claim. But, how did they refer to themselves? – ACT THIS OUT</a:t>
            </a:r>
          </a:p>
          <a:p>
            <a:endParaRPr lang="en-US" baseline="0" dirty="0" smtClean="0"/>
          </a:p>
          <a:p>
            <a:r>
              <a:rPr lang="en-US" baseline="0" dirty="0" smtClean="0"/>
              <a:t>Hi I’m John…best friend, adopted mother</a:t>
            </a:r>
          </a:p>
          <a:p>
            <a:r>
              <a:rPr lang="en-US" baseline="0" dirty="0" smtClean="0"/>
              <a:t>Hi I’m Peter…the rock. Head of the Twelve.</a:t>
            </a:r>
          </a:p>
          <a:p>
            <a:r>
              <a:rPr lang="en-US" baseline="0" dirty="0" smtClean="0"/>
              <a:t>Hi I’m Jude…half-brother of Jesus.</a:t>
            </a:r>
          </a:p>
          <a:p>
            <a:r>
              <a:rPr lang="en-US" baseline="0" dirty="0" smtClean="0"/>
              <a:t>Hi I’m James…half-brother of Jesus AND head of the Jerusalem church.</a:t>
            </a:r>
          </a:p>
          <a:p>
            <a:r>
              <a:rPr lang="en-US" baseline="0" dirty="0" smtClean="0"/>
              <a:t>Hi I’m Paul…</a:t>
            </a:r>
          </a:p>
          <a:p>
            <a:endParaRPr lang="en-US" baseline="0" dirty="0" smtClean="0"/>
          </a:p>
          <a:p>
            <a:r>
              <a:rPr lang="en-US" baseline="0" dirty="0" smtClean="0"/>
              <a:t>A SLAVE / BOND-SERVANT of Jesus Christ.</a:t>
            </a:r>
            <a:endParaRPr lang="en-US" dirty="0"/>
          </a:p>
        </p:txBody>
      </p:sp>
      <p:sp>
        <p:nvSpPr>
          <p:cNvPr id="4" name="Slide Number Placeholder 3"/>
          <p:cNvSpPr>
            <a:spLocks noGrp="1"/>
          </p:cNvSpPr>
          <p:nvPr>
            <p:ph type="sldNum" sz="quarter" idx="10"/>
          </p:nvPr>
        </p:nvSpPr>
        <p:spPr/>
        <p:txBody>
          <a:bodyPr/>
          <a:lstStyle/>
          <a:p>
            <a:fld id="{567FAB15-25F0-314F-8638-E88DAA9872A5}" type="slidenum">
              <a:rPr lang="en-US" smtClean="0"/>
              <a:t>37</a:t>
            </a:fld>
            <a:endParaRPr lang="en-US"/>
          </a:p>
        </p:txBody>
      </p:sp>
    </p:spTree>
    <p:extLst>
      <p:ext uri="{BB962C8B-B14F-4D97-AF65-F5344CB8AC3E}">
        <p14:creationId xmlns:p14="http://schemas.microsoft.com/office/powerpoint/2010/main" val="2953143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7200" y="18288"/>
            <a:ext cx="2895600" cy="329184"/>
          </a:xfrm>
          <a:prstGeom prst="rect">
            <a:avLst/>
          </a:prstGeom>
        </p:spPr>
        <p:txBody>
          <a:bodyPr/>
          <a:lstStyle/>
          <a:p>
            <a:fld id="{CD74B82A-61C1-8F42-B261-2CC6A6059312}" type="datetimeFigureOut">
              <a:rPr lang="en-US" smtClean="0"/>
              <a:t>10/18/13</a:t>
            </a:fld>
            <a:endParaRPr lang="en-US"/>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18288"/>
            <a:ext cx="2895600" cy="329184"/>
          </a:xfrm>
          <a:prstGeom prst="rect">
            <a:avLst/>
          </a:prstGeom>
        </p:spPr>
        <p:txBody>
          <a:bodyPr/>
          <a:lstStyle/>
          <a:p>
            <a:fld id="{CD74B82A-61C1-8F42-B261-2CC6A6059312}" type="datetimeFigureOut">
              <a:rPr lang="en-US" smtClean="0"/>
              <a:t>10/18/13</a:t>
            </a:fld>
            <a:endParaRPr lang="en-US"/>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9C613A3-5333-8646-A64A-37818B75C7D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18288"/>
            <a:ext cx="2895600" cy="329184"/>
          </a:xfrm>
          <a:prstGeom prst="rect">
            <a:avLst/>
          </a:prstGeom>
        </p:spPr>
        <p:txBody>
          <a:bodyPr/>
          <a:lstStyle/>
          <a:p>
            <a:fld id="{CD74B82A-61C1-8F42-B261-2CC6A6059312}" type="datetimeFigureOut">
              <a:rPr lang="en-US" smtClean="0"/>
              <a:t>10/18/13</a:t>
            </a:fld>
            <a:endParaRPr lang="en-US"/>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18288"/>
            <a:ext cx="2895600" cy="329184"/>
          </a:xfrm>
          <a:prstGeom prst="rect">
            <a:avLst/>
          </a:prstGeom>
        </p:spPr>
        <p:txBody>
          <a:bodyPr/>
          <a:lstStyle/>
          <a:p>
            <a:fld id="{CD74B82A-61C1-8F42-B261-2CC6A6059312}" type="datetimeFigureOut">
              <a:rPr lang="en-US" smtClean="0"/>
              <a:t>10/18/13</a:t>
            </a:fld>
            <a:endParaRPr lang="en-US"/>
          </a:p>
        </p:txBody>
      </p:sp>
      <p:sp>
        <p:nvSpPr>
          <p:cNvPr id="6" name="Footer Placeholder 5"/>
          <p:cNvSpPr>
            <a:spLocks noGrp="1"/>
          </p:cNvSpPr>
          <p:nvPr>
            <p:ph type="ftr" sz="quarter" idx="11"/>
          </p:nvPr>
        </p:nvSpPr>
        <p:spPr>
          <a:xfrm>
            <a:off x="3429000" y="18288"/>
            <a:ext cx="4114800" cy="329184"/>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9C613A3-5333-8646-A64A-37818B75C7D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457200" y="18288"/>
            <a:ext cx="2895600" cy="329184"/>
          </a:xfrm>
          <a:prstGeom prst="rect">
            <a:avLst/>
          </a:prstGeom>
        </p:spPr>
        <p:txBody>
          <a:bodyPr/>
          <a:lstStyle/>
          <a:p>
            <a:fld id="{CD74B82A-61C1-8F42-B261-2CC6A6059312}" type="datetimeFigureOut">
              <a:rPr lang="en-US" smtClean="0"/>
              <a:t>10/18/13</a:t>
            </a:fld>
            <a:endParaRPr lang="en-US"/>
          </a:p>
        </p:txBody>
      </p:sp>
      <p:sp>
        <p:nvSpPr>
          <p:cNvPr id="8" name="Footer Placeholder 7"/>
          <p:cNvSpPr>
            <a:spLocks noGrp="1"/>
          </p:cNvSpPr>
          <p:nvPr>
            <p:ph type="ftr" sz="quarter" idx="11"/>
          </p:nvPr>
        </p:nvSpPr>
        <p:spPr>
          <a:xfrm>
            <a:off x="3429000" y="18288"/>
            <a:ext cx="4114800" cy="32918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9C613A3-5333-8646-A64A-37818B75C7DB}"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18288"/>
            <a:ext cx="2895600" cy="329184"/>
          </a:xfrm>
          <a:prstGeom prst="rect">
            <a:avLst/>
          </a:prstGeom>
        </p:spPr>
        <p:txBody>
          <a:bodyPr/>
          <a:lstStyle/>
          <a:p>
            <a:fld id="{CD74B82A-61C1-8F42-B261-2CC6A6059312}" type="datetimeFigureOut">
              <a:rPr lang="en-US" smtClean="0"/>
              <a:t>10/18/13</a:t>
            </a:fld>
            <a:endParaRPr lang="en-US"/>
          </a:p>
        </p:txBody>
      </p:sp>
      <p:sp>
        <p:nvSpPr>
          <p:cNvPr id="4" name="Footer Placeholder 3"/>
          <p:cNvSpPr>
            <a:spLocks noGrp="1"/>
          </p:cNvSpPr>
          <p:nvPr>
            <p:ph type="ftr" sz="quarter" idx="11"/>
          </p:nvPr>
        </p:nvSpPr>
        <p:spPr>
          <a:xfrm>
            <a:off x="3429000" y="18288"/>
            <a:ext cx="4114800" cy="329184"/>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9C613A3-5333-8646-A64A-37818B75C7D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0" y="6528816"/>
            <a:ext cx="3352800" cy="329184"/>
          </a:xfrm>
          <a:prstGeom prst="rect">
            <a:avLst/>
          </a:prstGeom>
        </p:spPr>
        <p:style>
          <a:lnRef idx="2">
            <a:schemeClr val="accent1"/>
          </a:lnRef>
          <a:fillRef idx="1">
            <a:schemeClr val="lt1"/>
          </a:fillRef>
          <a:effectRef idx="0">
            <a:schemeClr val="accent1"/>
          </a:effectRef>
          <a:fontRef idx="none"/>
        </p:style>
        <p:txBody>
          <a:bodyPr/>
          <a:lstStyle/>
          <a:p>
            <a:r>
              <a:rPr lang="en-US" dirty="0" smtClean="0"/>
              <a:t>New Global Leader Orientation</a:t>
            </a:r>
            <a:endParaRPr lang="en-US" dirty="0"/>
          </a:p>
        </p:txBody>
      </p:sp>
      <p:sp>
        <p:nvSpPr>
          <p:cNvPr id="4" name="Slide Number Placeholder 3"/>
          <p:cNvSpPr>
            <a:spLocks noGrp="1"/>
          </p:cNvSpPr>
          <p:nvPr>
            <p:ph type="sldNum" sz="quarter" idx="12"/>
          </p:nvPr>
        </p:nvSpPr>
        <p:spPr/>
        <p:txBody>
          <a:bodyPr/>
          <a:lstStyle/>
          <a:p>
            <a:fld id="{09C613A3-5333-8646-A64A-37818B75C7D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18288"/>
            <a:ext cx="2895600" cy="329184"/>
          </a:xfrm>
          <a:prstGeom prst="rect">
            <a:avLst/>
          </a:prstGeom>
        </p:spPr>
        <p:txBody>
          <a:bodyPr/>
          <a:lstStyle/>
          <a:p>
            <a:fld id="{CD74B82A-61C1-8F42-B261-2CC6A6059312}" type="datetimeFigureOut">
              <a:rPr lang="en-US" smtClean="0"/>
              <a:t>10/18/13</a:t>
            </a:fld>
            <a:endParaRPr lang="en-US"/>
          </a:p>
        </p:txBody>
      </p:sp>
      <p:sp>
        <p:nvSpPr>
          <p:cNvPr id="6" name="Footer Placeholder 5"/>
          <p:cNvSpPr>
            <a:spLocks noGrp="1"/>
          </p:cNvSpPr>
          <p:nvPr>
            <p:ph type="ftr" sz="quarter" idx="11"/>
          </p:nvPr>
        </p:nvSpPr>
        <p:spPr>
          <a:xfrm>
            <a:off x="3429000" y="18288"/>
            <a:ext cx="4114800" cy="329184"/>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18288"/>
            <a:ext cx="2895600" cy="329184"/>
          </a:xfrm>
          <a:prstGeom prst="rect">
            <a:avLst/>
          </a:prstGeom>
        </p:spPr>
        <p:txBody>
          <a:bodyPr/>
          <a:lstStyle/>
          <a:p>
            <a:fld id="{CD74B82A-61C1-8F42-B261-2CC6A6059312}" type="datetimeFigureOut">
              <a:rPr lang="en-US" smtClean="0"/>
              <a:t>10/18/13</a:t>
            </a:fld>
            <a:endParaRPr lang="en-US"/>
          </a:p>
        </p:txBody>
      </p:sp>
      <p:sp>
        <p:nvSpPr>
          <p:cNvPr id="6" name="Footer Placeholder 5"/>
          <p:cNvSpPr>
            <a:spLocks noGrp="1"/>
          </p:cNvSpPr>
          <p:nvPr>
            <p:ph type="ftr" sz="quarter" idx="11"/>
          </p:nvPr>
        </p:nvSpPr>
        <p:spPr>
          <a:xfrm>
            <a:off x="3429000" y="18288"/>
            <a:ext cx="4114800" cy="329184"/>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9C613A3-5333-8646-A64A-37818B75C7D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18288"/>
            <a:ext cx="2895600" cy="329184"/>
          </a:xfrm>
          <a:prstGeom prst="rect">
            <a:avLst/>
          </a:prstGeom>
        </p:spPr>
        <p:txBody>
          <a:bodyPr/>
          <a:lstStyle/>
          <a:p>
            <a:fld id="{CD74B82A-61C1-8F42-B261-2CC6A6059312}" type="datetimeFigureOut">
              <a:rPr lang="en-US" smtClean="0"/>
              <a:t>10/18/13</a:t>
            </a:fld>
            <a:endParaRPr lang="en-US"/>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9C613A3-5333-8646-A64A-37818B75C7D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18288"/>
            <a:ext cx="2895600" cy="329184"/>
          </a:xfrm>
          <a:prstGeom prst="rect">
            <a:avLst/>
          </a:prstGeom>
        </p:spPr>
        <p:txBody>
          <a:bodyPr/>
          <a:lstStyle/>
          <a:p>
            <a:fld id="{CD74B82A-61C1-8F42-B261-2CC6A6059312}" type="datetimeFigureOut">
              <a:rPr lang="en-US" smtClean="0"/>
              <a:t>10/18/13</a:t>
            </a:fld>
            <a:endParaRPr lang="en-US"/>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9C613A3-5333-8646-A64A-37818B75C7D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7F7FC7F0-EB65-49C9-B962-FD64907C3FE9}" type="slidenum">
              <a:rPr lang="en-US"/>
              <a:pPr/>
              <a:t>‹#›</a:t>
            </a:fld>
            <a:endParaRPr lang="en-US"/>
          </a:p>
        </p:txBody>
      </p:sp>
    </p:spTree>
    <p:extLst>
      <p:ext uri="{BB962C8B-B14F-4D97-AF65-F5344CB8AC3E}">
        <p14:creationId xmlns:p14="http://schemas.microsoft.com/office/powerpoint/2010/main" val="318153278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Lst>
  <p:timing>
    <p:tnLst>
      <p:par>
        <p:cTn xmlns:p14="http://schemas.microsoft.com/office/powerpoint/2010/main" id="1" dur="indefinite" restart="never" nodeType="tmRoot"/>
      </p:par>
    </p:tnLst>
  </p:timing>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onleadingwell.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1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onleadingwell.com/downloads" TargetMode="Externa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21</a:t>
            </a:r>
            <a:r>
              <a:rPr lang="en-US" b="1" baseline="30000" dirty="0" smtClean="0"/>
              <a:t>st</a:t>
            </a:r>
            <a:r>
              <a:rPr lang="en-US" b="1" dirty="0" smtClean="0"/>
              <a:t> Century GLOBAL </a:t>
            </a:r>
            <a:r>
              <a:rPr lang="en-US" b="1" dirty="0" err="1" smtClean="0"/>
              <a:t>LeaderSHIP</a:t>
            </a:r>
            <a:endParaRPr lang="en-US" b="1" dirty="0"/>
          </a:p>
        </p:txBody>
      </p:sp>
      <p:sp>
        <p:nvSpPr>
          <p:cNvPr id="3" name="Subtitle 2"/>
          <p:cNvSpPr>
            <a:spLocks noGrp="1"/>
          </p:cNvSpPr>
          <p:nvPr>
            <p:ph type="subTitle" idx="1"/>
          </p:nvPr>
        </p:nvSpPr>
        <p:spPr>
          <a:xfrm>
            <a:off x="685799" y="3505199"/>
            <a:ext cx="7493787" cy="2278087"/>
          </a:xfrm>
        </p:spPr>
        <p:txBody>
          <a:bodyPr>
            <a:normAutofit/>
          </a:bodyPr>
          <a:lstStyle/>
          <a:p>
            <a:r>
              <a:rPr lang="en-US" sz="3200" dirty="0" smtClean="0"/>
              <a:t>A New Paradigm for </a:t>
            </a:r>
            <a:br>
              <a:rPr lang="en-US" sz="3200" dirty="0" smtClean="0"/>
            </a:br>
            <a:r>
              <a:rPr lang="en-US" sz="3200" dirty="0" smtClean="0"/>
              <a:t>Leading Across Distance and </a:t>
            </a:r>
            <a:r>
              <a:rPr lang="en-US" sz="3200" dirty="0" smtClean="0"/>
              <a:t>Cultures</a:t>
            </a:r>
          </a:p>
          <a:p>
            <a:r>
              <a:rPr lang="en-US" sz="3200" dirty="0" smtClean="0"/>
              <a:t>Ken Cochrum</a:t>
            </a:r>
            <a:endParaRPr lang="en-US" sz="3200" dirty="0"/>
          </a:p>
        </p:txBody>
      </p:sp>
    </p:spTree>
    <p:extLst>
      <p:ext uri="{BB962C8B-B14F-4D97-AF65-F5344CB8AC3E}">
        <p14:creationId xmlns:p14="http://schemas.microsoft.com/office/powerpoint/2010/main" val="25983622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txBox="1">
            <a:spLocks/>
          </p:cNvSpPr>
          <p:nvPr/>
        </p:nvSpPr>
        <p:spPr>
          <a:xfrm>
            <a:off x="220878" y="544671"/>
            <a:ext cx="8738482" cy="6036824"/>
          </a:xfrm>
          <a:prstGeom prst="rect">
            <a:avLst/>
          </a:prstGeom>
          <a:effectLst/>
        </p:spPr>
        <p:txBody>
          <a:bodyPr vert="horz" lIns="91440" tIns="45720" rIns="91440" bIns="45720" rtlCol="0" anchor="b"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cap="none" baseline="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400" dirty="0" smtClean="0">
                <a:effectLst/>
              </a:rPr>
              <a:t>The building of global teams is, indeed, the most important business challenge of the twenty-first century. Global success is now impossible without such teams.</a:t>
            </a:r>
          </a:p>
          <a:p>
            <a:pPr marL="0" indent="0" algn="ctr">
              <a:buNone/>
            </a:pPr>
            <a:r>
              <a:rPr lang="en-US" sz="2000" dirty="0" smtClean="0">
                <a:effectLst/>
                <a:latin typeface="+mn-lt"/>
              </a:rPr>
              <a:t>- Michael Marquardt and Lisa Horvath, </a:t>
            </a:r>
            <a:r>
              <a:rPr lang="en-US" sz="2000" i="1" dirty="0" smtClean="0">
                <a:effectLst/>
                <a:latin typeface="+mn-lt"/>
              </a:rPr>
              <a:t>Global Teams</a:t>
            </a:r>
            <a:endParaRPr lang="en-US" sz="1800" dirty="0" smtClean="0">
              <a:effectLst/>
              <a:latin typeface="+mn-lt"/>
            </a:endParaRPr>
          </a:p>
          <a:p>
            <a:pPr marL="0" indent="0" algn="ctr">
              <a:buNone/>
            </a:pPr>
            <a:endParaRPr lang="en-US" dirty="0">
              <a:effectLst/>
            </a:endParaRPr>
          </a:p>
        </p:txBody>
      </p:sp>
    </p:spTree>
    <p:extLst>
      <p:ext uri="{BB962C8B-B14F-4D97-AF65-F5344CB8AC3E}">
        <p14:creationId xmlns:p14="http://schemas.microsoft.com/office/powerpoint/2010/main" val="246319172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txBox="1">
            <a:spLocks/>
          </p:cNvSpPr>
          <p:nvPr/>
        </p:nvSpPr>
        <p:spPr>
          <a:xfrm>
            <a:off x="220878" y="544671"/>
            <a:ext cx="8738482" cy="3107049"/>
          </a:xfrm>
          <a:prstGeom prst="rect">
            <a:avLst/>
          </a:prstGeom>
          <a:effectLst/>
        </p:spPr>
        <p:txBody>
          <a:bodyPr vert="horz" lIns="91440" tIns="45720" rIns="91440" bIns="45720" rtlCol="0" anchor="b"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cap="none" baseline="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smtClean="0">
                <a:effectLst/>
              </a:rPr>
              <a:t>What is spiritual leadership?</a:t>
            </a:r>
          </a:p>
          <a:p>
            <a:pPr marL="0" indent="0" algn="ctr">
              <a:buNone/>
            </a:pPr>
            <a:endParaRPr lang="en-US" dirty="0">
              <a:effectLst/>
            </a:endParaRPr>
          </a:p>
        </p:txBody>
      </p:sp>
    </p:spTree>
    <p:extLst>
      <p:ext uri="{BB962C8B-B14F-4D97-AF65-F5344CB8AC3E}">
        <p14:creationId xmlns:p14="http://schemas.microsoft.com/office/powerpoint/2010/main" val="245470836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txBox="1">
            <a:spLocks/>
          </p:cNvSpPr>
          <p:nvPr/>
        </p:nvSpPr>
        <p:spPr>
          <a:xfrm>
            <a:off x="220878" y="564517"/>
            <a:ext cx="8738482" cy="4992887"/>
          </a:xfrm>
          <a:prstGeom prst="rect">
            <a:avLst/>
          </a:prstGeom>
          <a:effectLst/>
        </p:spPr>
        <p:txBody>
          <a:bodyPr vert="horz" lIns="91440" tIns="45720" rIns="91440" bIns="45720" rtlCol="0" anchor="b"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cap="none" baseline="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smtClean="0">
                <a:effectLst/>
              </a:rPr>
              <a:t>Spiritual leadership is moving people </a:t>
            </a:r>
            <a:br>
              <a:rPr lang="en-US" dirty="0" smtClean="0">
                <a:effectLst/>
              </a:rPr>
            </a:br>
            <a:r>
              <a:rPr lang="en-US" dirty="0" smtClean="0">
                <a:effectLst/>
              </a:rPr>
              <a:t>on to God’s agenda.</a:t>
            </a:r>
            <a:br>
              <a:rPr lang="en-US" dirty="0" smtClean="0">
                <a:effectLst/>
              </a:rPr>
            </a:br>
            <a:r>
              <a:rPr lang="en-US" sz="2400" dirty="0" smtClean="0">
                <a:effectLst/>
              </a:rPr>
              <a:t>(</a:t>
            </a:r>
            <a:r>
              <a:rPr lang="en-US" sz="2400" dirty="0" err="1" smtClean="0">
                <a:effectLst/>
              </a:rPr>
              <a:t>Blackaby</a:t>
            </a:r>
            <a:r>
              <a:rPr lang="en-US" sz="2400" dirty="0" smtClean="0">
                <a:effectLst/>
              </a:rPr>
              <a:t>, </a:t>
            </a:r>
            <a:r>
              <a:rPr lang="en-US" sz="2400" i="1" dirty="0" smtClean="0">
                <a:effectLst/>
              </a:rPr>
              <a:t>Spiritual Leadership</a:t>
            </a:r>
            <a:r>
              <a:rPr lang="en-US" sz="2400" dirty="0" smtClean="0">
                <a:effectLst/>
              </a:rPr>
              <a:t>)</a:t>
            </a:r>
          </a:p>
          <a:p>
            <a:pPr algn="ctr"/>
            <a:endParaRPr lang="en-US" sz="2400" dirty="0">
              <a:effectLst/>
            </a:endParaRPr>
          </a:p>
          <a:p>
            <a:pPr algn="ctr"/>
            <a:r>
              <a:rPr lang="en-US" sz="3200" dirty="0" smtClean="0">
                <a:effectLst/>
              </a:rPr>
              <a:t>How do we lead people we can’t see </a:t>
            </a:r>
            <a:br>
              <a:rPr lang="en-US" sz="3200" dirty="0" smtClean="0">
                <a:effectLst/>
              </a:rPr>
            </a:br>
            <a:r>
              <a:rPr lang="en-US" sz="3200" dirty="0" smtClean="0">
                <a:effectLst/>
              </a:rPr>
              <a:t>on to God’s agenda?</a:t>
            </a:r>
          </a:p>
        </p:txBody>
      </p:sp>
    </p:spTree>
    <p:extLst>
      <p:ext uri="{BB962C8B-B14F-4D97-AF65-F5344CB8AC3E}">
        <p14:creationId xmlns:p14="http://schemas.microsoft.com/office/powerpoint/2010/main" val="33142603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663222" y="832556"/>
            <a:ext cx="8023578" cy="5786199"/>
          </a:xfrm>
          <a:prstGeom prst="rect">
            <a:avLst/>
          </a:prstGeom>
          <a:noFill/>
        </p:spPr>
        <p:txBody>
          <a:bodyPr wrap="square" rtlCol="0">
            <a:spAutoFit/>
          </a:bodyPr>
          <a:lstStyle/>
          <a:p>
            <a:r>
              <a:rPr lang="en-US" sz="3200" dirty="0" smtClean="0"/>
              <a:t>Exercise:</a:t>
            </a:r>
          </a:p>
          <a:p>
            <a:endParaRPr lang="en-US" sz="3200" dirty="0"/>
          </a:p>
          <a:p>
            <a:r>
              <a:rPr lang="en-US" sz="3200" dirty="0">
                <a:latin typeface="Calibri" charset="0"/>
                <a:cs typeface="Calibri" charset="0"/>
                <a:sym typeface="Calibri" charset="0"/>
              </a:rPr>
              <a:t>Think of one of the leaders you </a:t>
            </a:r>
            <a:r>
              <a:rPr lang="en-US" sz="3200" dirty="0" smtClean="0">
                <a:latin typeface="Calibri" charset="0"/>
                <a:cs typeface="Calibri" charset="0"/>
                <a:sym typeface="Calibri" charset="0"/>
              </a:rPr>
              <a:t>lead </a:t>
            </a:r>
            <a:r>
              <a:rPr lang="en-US" sz="3200" dirty="0">
                <a:latin typeface="Calibri" charset="0"/>
                <a:cs typeface="Calibri" charset="0"/>
                <a:sym typeface="Calibri" charset="0"/>
              </a:rPr>
              <a:t>at distance. Someone in another </a:t>
            </a:r>
            <a:r>
              <a:rPr lang="en-US" sz="3200" dirty="0" smtClean="0">
                <a:latin typeface="Calibri" charset="0"/>
                <a:cs typeface="Calibri" charset="0"/>
                <a:sym typeface="Calibri" charset="0"/>
              </a:rPr>
              <a:t>city or country</a:t>
            </a:r>
            <a:r>
              <a:rPr lang="en-US" sz="3200" dirty="0">
                <a:latin typeface="Calibri" charset="0"/>
                <a:cs typeface="Calibri" charset="0"/>
                <a:sym typeface="Calibri" charset="0"/>
              </a:rPr>
              <a:t>, not on your regular flight path or visitation schedule. </a:t>
            </a:r>
            <a:endParaRPr lang="en-US" sz="3200" dirty="0" smtClean="0">
              <a:latin typeface="Calibri" charset="0"/>
              <a:cs typeface="Calibri" charset="0"/>
              <a:sym typeface="Calibri" charset="0"/>
            </a:endParaRPr>
          </a:p>
          <a:p>
            <a:endParaRPr lang="en-US" sz="3200" dirty="0">
              <a:latin typeface="Calibri" charset="0"/>
              <a:cs typeface="Calibri" charset="0"/>
              <a:sym typeface="Calibri" charset="0"/>
            </a:endParaRPr>
          </a:p>
          <a:p>
            <a:r>
              <a:rPr lang="en-US" sz="3200" dirty="0" smtClean="0">
                <a:latin typeface="Calibri" charset="0"/>
                <a:cs typeface="Calibri" charset="0"/>
                <a:sym typeface="Calibri" charset="0"/>
              </a:rPr>
              <a:t>On </a:t>
            </a:r>
            <a:r>
              <a:rPr lang="en-US" sz="3200" dirty="0">
                <a:latin typeface="Calibri" charset="0"/>
                <a:cs typeface="Calibri" charset="0"/>
                <a:sym typeface="Calibri" charset="0"/>
              </a:rPr>
              <a:t>average, how many ACTUAL HOURS of </a:t>
            </a:r>
            <a:r>
              <a:rPr lang="en-US" sz="3200" dirty="0" smtClean="0">
                <a:latin typeface="Calibri" charset="0"/>
                <a:cs typeface="Calibri" charset="0"/>
                <a:sym typeface="Calibri" charset="0"/>
              </a:rPr>
              <a:t>face-to-face (visit, conference) </a:t>
            </a:r>
            <a:r>
              <a:rPr lang="en-US" sz="3200" dirty="0">
                <a:latin typeface="Calibri" charset="0"/>
                <a:cs typeface="Calibri" charset="0"/>
                <a:sym typeface="Calibri" charset="0"/>
              </a:rPr>
              <a:t>or live (</a:t>
            </a:r>
            <a:r>
              <a:rPr lang="en-US" sz="3200" dirty="0" err="1" smtClean="0">
                <a:latin typeface="Calibri" charset="0"/>
                <a:cs typeface="Calibri" charset="0"/>
                <a:sym typeface="Calibri" charset="0"/>
              </a:rPr>
              <a:t>skype</a:t>
            </a:r>
            <a:r>
              <a:rPr lang="en-US" sz="3200" dirty="0" smtClean="0">
                <a:latin typeface="Calibri" charset="0"/>
                <a:cs typeface="Calibri" charset="0"/>
                <a:sym typeface="Calibri" charset="0"/>
              </a:rPr>
              <a:t>, phone) </a:t>
            </a:r>
            <a:r>
              <a:rPr lang="en-US" sz="3200" dirty="0">
                <a:latin typeface="Calibri" charset="0"/>
                <a:cs typeface="Calibri" charset="0"/>
                <a:sym typeface="Calibri" charset="0"/>
              </a:rPr>
              <a:t>conversation </a:t>
            </a:r>
            <a:r>
              <a:rPr lang="en-US" sz="3200" dirty="0" smtClean="0">
                <a:latin typeface="Calibri" charset="0"/>
                <a:cs typeface="Calibri" charset="0"/>
                <a:sym typeface="Calibri" charset="0"/>
              </a:rPr>
              <a:t>interaction </a:t>
            </a:r>
            <a:r>
              <a:rPr lang="en-US" sz="3200" dirty="0">
                <a:latin typeface="Calibri" charset="0"/>
                <a:cs typeface="Calibri" charset="0"/>
                <a:sym typeface="Calibri" charset="0"/>
              </a:rPr>
              <a:t>time </a:t>
            </a:r>
            <a:r>
              <a:rPr lang="en-US" sz="3200" dirty="0" smtClean="0">
                <a:latin typeface="Calibri" charset="0"/>
                <a:cs typeface="Calibri" charset="0"/>
                <a:sym typeface="Calibri" charset="0"/>
              </a:rPr>
              <a:t>do you have per </a:t>
            </a:r>
            <a:r>
              <a:rPr lang="en-US" sz="3200" dirty="0">
                <a:latin typeface="Calibri" charset="0"/>
                <a:cs typeface="Calibri" charset="0"/>
                <a:sym typeface="Calibri" charset="0"/>
              </a:rPr>
              <a:t>year?</a:t>
            </a:r>
          </a:p>
          <a:p>
            <a:endParaRPr lang="en-US" dirty="0"/>
          </a:p>
        </p:txBody>
      </p:sp>
    </p:spTree>
    <p:extLst>
      <p:ext uri="{BB962C8B-B14F-4D97-AF65-F5344CB8AC3E}">
        <p14:creationId xmlns:p14="http://schemas.microsoft.com/office/powerpoint/2010/main" val="44661750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960392B-AD82-6743-AE91-EDBE3C99F04C}" type="slidenum">
              <a:rPr lang="en-US"/>
              <a:pPr>
                <a:defRPr/>
              </a:pPr>
              <a:t>6</a:t>
            </a:fld>
            <a:endParaRPr lang="en-US"/>
          </a:p>
        </p:txBody>
      </p:sp>
      <p:sp>
        <p:nvSpPr>
          <p:cNvPr id="7171" name="Text Box 2"/>
          <p:cNvSpPr txBox="1">
            <a:spLocks noChangeArrowheads="1"/>
          </p:cNvSpPr>
          <p:nvPr/>
        </p:nvSpPr>
        <p:spPr bwMode="auto">
          <a:xfrm>
            <a:off x="8442325" y="6467475"/>
            <a:ext cx="244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nchor="ct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algn="r" eaLnBrk="1" hangingPunct="1"/>
            <a:fld id="{AA4DBF58-7D3E-254F-9DED-895F2EDA9AE4}" type="slidenum">
              <a:rPr lang="en-US" sz="1200">
                <a:solidFill>
                  <a:srgbClr val="878787"/>
                </a:solidFill>
                <a:latin typeface="Calibri" charset="0"/>
                <a:ea typeface="ＭＳ Ｐゴシック" charset="0"/>
                <a:sym typeface="Calibri" charset="0"/>
              </a:rPr>
              <a:pPr algn="r" eaLnBrk="1" hangingPunct="1"/>
              <a:t>6</a:t>
            </a:fld>
            <a:endParaRPr lang="en-US" sz="1200">
              <a:solidFill>
                <a:srgbClr val="878787"/>
              </a:solidFill>
              <a:latin typeface="Calibri" charset="0"/>
              <a:ea typeface="ＭＳ Ｐゴシック" charset="0"/>
              <a:sym typeface="Calibri" charset="0"/>
            </a:endParaRPr>
          </a:p>
        </p:txBody>
      </p:sp>
      <p:pic>
        <p:nvPicPr>
          <p:cNvPr id="12" name="Picture 11"/>
          <p:cNvPicPr>
            <a:picLocks noChangeAspect="1"/>
          </p:cNvPicPr>
          <p:nvPr/>
        </p:nvPicPr>
        <p:blipFill>
          <a:blip r:embed="rId3"/>
          <a:stretch>
            <a:fillRect/>
          </a:stretch>
        </p:blipFill>
        <p:spPr>
          <a:xfrm>
            <a:off x="0" y="18288"/>
            <a:ext cx="9196919" cy="6449187"/>
          </a:xfrm>
          <a:prstGeom prst="rect">
            <a:avLst/>
          </a:prstGeom>
        </p:spPr>
      </p:pic>
    </p:spTree>
    <p:extLst>
      <p:ext uri="{BB962C8B-B14F-4D97-AF65-F5344CB8AC3E}">
        <p14:creationId xmlns:p14="http://schemas.microsoft.com/office/powerpoint/2010/main" val="3175075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960392B-AD82-6743-AE91-EDBE3C99F04C}" type="slidenum">
              <a:rPr lang="en-US"/>
              <a:pPr>
                <a:defRPr/>
              </a:pPr>
              <a:t>7</a:t>
            </a:fld>
            <a:endParaRPr lang="en-US"/>
          </a:p>
        </p:txBody>
      </p:sp>
      <p:sp>
        <p:nvSpPr>
          <p:cNvPr id="7171" name="Text Box 2"/>
          <p:cNvSpPr txBox="1">
            <a:spLocks noChangeArrowheads="1"/>
          </p:cNvSpPr>
          <p:nvPr/>
        </p:nvSpPr>
        <p:spPr bwMode="auto">
          <a:xfrm>
            <a:off x="8442325" y="6467475"/>
            <a:ext cx="244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nchor="ct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algn="r" eaLnBrk="1" hangingPunct="1"/>
            <a:fld id="{AA4DBF58-7D3E-254F-9DED-895F2EDA9AE4}" type="slidenum">
              <a:rPr lang="en-US" sz="1200">
                <a:solidFill>
                  <a:srgbClr val="878787"/>
                </a:solidFill>
                <a:latin typeface="Calibri" charset="0"/>
                <a:ea typeface="ＭＳ Ｐゴシック" charset="0"/>
                <a:sym typeface="Calibri" charset="0"/>
              </a:rPr>
              <a:pPr algn="r" eaLnBrk="1" hangingPunct="1"/>
              <a:t>7</a:t>
            </a:fld>
            <a:endParaRPr lang="en-US" sz="1200">
              <a:solidFill>
                <a:srgbClr val="878787"/>
              </a:solidFill>
              <a:latin typeface="Calibri" charset="0"/>
              <a:ea typeface="ＭＳ Ｐゴシック" charset="0"/>
              <a:sym typeface="Calibri" charset="0"/>
            </a:endParaRPr>
          </a:p>
        </p:txBody>
      </p:sp>
      <p:sp>
        <p:nvSpPr>
          <p:cNvPr id="2" name="Rectangle 1"/>
          <p:cNvSpPr/>
          <p:nvPr/>
        </p:nvSpPr>
        <p:spPr>
          <a:xfrm>
            <a:off x="3389625" y="3244334"/>
            <a:ext cx="2364750" cy="369332"/>
          </a:xfrm>
          <a:prstGeom prst="rect">
            <a:avLst/>
          </a:prstGeom>
        </p:spPr>
        <p:txBody>
          <a:bodyPr wrap="none">
            <a:spAutoFit/>
          </a:bodyPr>
          <a:lstStyle/>
          <a:p>
            <a:r>
              <a:rPr lang="en-US" dirty="0"/>
              <a:t>Local global </a:t>
            </a:r>
            <a:r>
              <a:rPr lang="en-US" dirty="0" err="1"/>
              <a:t>copy.jpg</a:t>
            </a:r>
            <a:endParaRPr lang="en-US" dirty="0"/>
          </a:p>
        </p:txBody>
      </p:sp>
      <p:pic>
        <p:nvPicPr>
          <p:cNvPr id="5" name="Picture 4"/>
          <p:cNvPicPr>
            <a:picLocks noChangeAspect="1"/>
          </p:cNvPicPr>
          <p:nvPr/>
        </p:nvPicPr>
        <p:blipFill>
          <a:blip r:embed="rId3"/>
          <a:stretch>
            <a:fillRect/>
          </a:stretch>
        </p:blipFill>
        <p:spPr>
          <a:xfrm>
            <a:off x="1984375" y="470330"/>
            <a:ext cx="5635625" cy="6286672"/>
          </a:xfrm>
          <a:prstGeom prst="rect">
            <a:avLst/>
          </a:prstGeom>
        </p:spPr>
      </p:pic>
      <p:pic>
        <p:nvPicPr>
          <p:cNvPr id="7" name="Picture 6"/>
          <p:cNvPicPr>
            <a:picLocks noChangeAspect="1"/>
          </p:cNvPicPr>
          <p:nvPr/>
        </p:nvPicPr>
        <p:blipFill>
          <a:blip r:embed="rId4"/>
          <a:stretch>
            <a:fillRect/>
          </a:stretch>
        </p:blipFill>
        <p:spPr>
          <a:xfrm>
            <a:off x="3136900" y="1993900"/>
            <a:ext cx="2857500" cy="2857500"/>
          </a:xfrm>
          <a:prstGeom prst="rect">
            <a:avLst/>
          </a:prstGeom>
        </p:spPr>
      </p:pic>
      <p:pic>
        <p:nvPicPr>
          <p:cNvPr id="8" name="Picture 7"/>
          <p:cNvPicPr>
            <a:picLocks noChangeAspect="1"/>
          </p:cNvPicPr>
          <p:nvPr/>
        </p:nvPicPr>
        <p:blipFill>
          <a:blip r:embed="rId5"/>
          <a:stretch>
            <a:fillRect/>
          </a:stretch>
        </p:blipFill>
        <p:spPr>
          <a:xfrm>
            <a:off x="2882900" y="2222500"/>
            <a:ext cx="3378200" cy="2400300"/>
          </a:xfrm>
          <a:prstGeom prst="rect">
            <a:avLst/>
          </a:prstGeom>
        </p:spPr>
      </p:pic>
      <p:pic>
        <p:nvPicPr>
          <p:cNvPr id="10" name="Picture 9"/>
          <p:cNvPicPr>
            <a:picLocks noChangeAspect="1"/>
          </p:cNvPicPr>
          <p:nvPr/>
        </p:nvPicPr>
        <p:blipFill>
          <a:blip r:embed="rId6"/>
          <a:stretch>
            <a:fillRect/>
          </a:stretch>
        </p:blipFill>
        <p:spPr>
          <a:xfrm>
            <a:off x="-74459" y="18287"/>
            <a:ext cx="9352962" cy="6862095"/>
          </a:xfrm>
          <a:prstGeom prst="rect">
            <a:avLst/>
          </a:prstGeom>
        </p:spPr>
      </p:pic>
    </p:spTree>
    <p:extLst>
      <p:ext uri="{BB962C8B-B14F-4D97-AF65-F5344CB8AC3E}">
        <p14:creationId xmlns:p14="http://schemas.microsoft.com/office/powerpoint/2010/main" val="139273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960392B-AD82-6743-AE91-EDBE3C99F04C}" type="slidenum">
              <a:rPr lang="en-US"/>
              <a:pPr>
                <a:defRPr/>
              </a:pPr>
              <a:t>8</a:t>
            </a:fld>
            <a:endParaRPr lang="en-US"/>
          </a:p>
        </p:txBody>
      </p:sp>
      <p:sp>
        <p:nvSpPr>
          <p:cNvPr id="7171" name="Text Box 2"/>
          <p:cNvSpPr txBox="1">
            <a:spLocks noChangeArrowheads="1"/>
          </p:cNvSpPr>
          <p:nvPr/>
        </p:nvSpPr>
        <p:spPr bwMode="auto">
          <a:xfrm>
            <a:off x="8442325" y="6467475"/>
            <a:ext cx="244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nchor="ct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algn="r" eaLnBrk="1" hangingPunct="1"/>
            <a:fld id="{AA4DBF58-7D3E-254F-9DED-895F2EDA9AE4}" type="slidenum">
              <a:rPr lang="en-US" sz="1200">
                <a:solidFill>
                  <a:srgbClr val="878787"/>
                </a:solidFill>
                <a:latin typeface="Calibri" charset="0"/>
                <a:ea typeface="ＭＳ Ｐゴシック" charset="0"/>
                <a:sym typeface="Calibri" charset="0"/>
              </a:rPr>
              <a:pPr algn="r" eaLnBrk="1" hangingPunct="1"/>
              <a:t>8</a:t>
            </a:fld>
            <a:endParaRPr lang="en-US" sz="1200">
              <a:solidFill>
                <a:srgbClr val="878787"/>
              </a:solidFill>
              <a:latin typeface="Calibri" charset="0"/>
              <a:ea typeface="ＭＳ Ｐゴシック" charset="0"/>
              <a:sym typeface="Calibri" charset="0"/>
            </a:endParaRPr>
          </a:p>
        </p:txBody>
      </p:sp>
      <p:sp>
        <p:nvSpPr>
          <p:cNvPr id="2" name="Rectangle 1"/>
          <p:cNvSpPr/>
          <p:nvPr/>
        </p:nvSpPr>
        <p:spPr>
          <a:xfrm>
            <a:off x="3389625" y="3244334"/>
            <a:ext cx="2364750" cy="369332"/>
          </a:xfrm>
          <a:prstGeom prst="rect">
            <a:avLst/>
          </a:prstGeom>
        </p:spPr>
        <p:txBody>
          <a:bodyPr wrap="none">
            <a:spAutoFit/>
          </a:bodyPr>
          <a:lstStyle/>
          <a:p>
            <a:r>
              <a:rPr lang="en-US" dirty="0"/>
              <a:t>Local global </a:t>
            </a:r>
            <a:r>
              <a:rPr lang="en-US" dirty="0" err="1"/>
              <a:t>copy.jpg</a:t>
            </a:r>
            <a:endParaRPr lang="en-US" dirty="0"/>
          </a:p>
        </p:txBody>
      </p:sp>
      <p:pic>
        <p:nvPicPr>
          <p:cNvPr id="8" name="Picture 7"/>
          <p:cNvPicPr>
            <a:picLocks noChangeAspect="1"/>
          </p:cNvPicPr>
          <p:nvPr/>
        </p:nvPicPr>
        <p:blipFill>
          <a:blip r:embed="rId3"/>
          <a:stretch>
            <a:fillRect/>
          </a:stretch>
        </p:blipFill>
        <p:spPr>
          <a:xfrm>
            <a:off x="1852813" y="1564797"/>
            <a:ext cx="5767187" cy="4097738"/>
          </a:xfrm>
          <a:prstGeom prst="rect">
            <a:avLst/>
          </a:prstGeom>
        </p:spPr>
      </p:pic>
    </p:spTree>
    <p:extLst>
      <p:ext uri="{BB962C8B-B14F-4D97-AF65-F5344CB8AC3E}">
        <p14:creationId xmlns:p14="http://schemas.microsoft.com/office/powerpoint/2010/main" val="3382926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960392B-AD82-6743-AE91-EDBE3C99F04C}" type="slidenum">
              <a:rPr lang="en-US"/>
              <a:pPr>
                <a:defRPr/>
              </a:pPr>
              <a:t>9</a:t>
            </a:fld>
            <a:endParaRPr lang="en-US"/>
          </a:p>
        </p:txBody>
      </p:sp>
      <p:sp>
        <p:nvSpPr>
          <p:cNvPr id="7171" name="Text Box 2"/>
          <p:cNvSpPr txBox="1">
            <a:spLocks noChangeArrowheads="1"/>
          </p:cNvSpPr>
          <p:nvPr/>
        </p:nvSpPr>
        <p:spPr bwMode="auto">
          <a:xfrm>
            <a:off x="8442325" y="6467475"/>
            <a:ext cx="244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nchor="ct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algn="r" eaLnBrk="1" hangingPunct="1"/>
            <a:fld id="{AA4DBF58-7D3E-254F-9DED-895F2EDA9AE4}" type="slidenum">
              <a:rPr lang="en-US" sz="1200">
                <a:solidFill>
                  <a:srgbClr val="878787"/>
                </a:solidFill>
                <a:latin typeface="Calibri" charset="0"/>
                <a:ea typeface="ＭＳ Ｐゴシック" charset="0"/>
                <a:sym typeface="Calibri" charset="0"/>
              </a:rPr>
              <a:pPr algn="r" eaLnBrk="1" hangingPunct="1"/>
              <a:t>9</a:t>
            </a:fld>
            <a:endParaRPr lang="en-US" sz="1200">
              <a:solidFill>
                <a:srgbClr val="878787"/>
              </a:solidFill>
              <a:latin typeface="Calibri" charset="0"/>
              <a:ea typeface="ＭＳ Ｐゴシック" charset="0"/>
              <a:sym typeface="Calibri" charset="0"/>
            </a:endParaRPr>
          </a:p>
        </p:txBody>
      </p:sp>
      <p:sp>
        <p:nvSpPr>
          <p:cNvPr id="2" name="Rectangle 1"/>
          <p:cNvSpPr/>
          <p:nvPr/>
        </p:nvSpPr>
        <p:spPr>
          <a:xfrm>
            <a:off x="3389625" y="3244334"/>
            <a:ext cx="2364750" cy="369332"/>
          </a:xfrm>
          <a:prstGeom prst="rect">
            <a:avLst/>
          </a:prstGeom>
        </p:spPr>
        <p:txBody>
          <a:bodyPr wrap="none">
            <a:spAutoFit/>
          </a:bodyPr>
          <a:lstStyle/>
          <a:p>
            <a:r>
              <a:rPr lang="en-US" dirty="0"/>
              <a:t>Local global </a:t>
            </a:r>
            <a:r>
              <a:rPr lang="en-US" dirty="0" err="1"/>
              <a:t>copy.jpg</a:t>
            </a:r>
            <a:endParaRPr lang="en-US" dirty="0"/>
          </a:p>
        </p:txBody>
      </p:sp>
      <p:pic>
        <p:nvPicPr>
          <p:cNvPr id="7" name="Picture 6"/>
          <p:cNvPicPr>
            <a:picLocks noChangeAspect="1"/>
          </p:cNvPicPr>
          <p:nvPr/>
        </p:nvPicPr>
        <p:blipFill>
          <a:blip r:embed="rId3"/>
          <a:stretch>
            <a:fillRect/>
          </a:stretch>
        </p:blipFill>
        <p:spPr>
          <a:xfrm>
            <a:off x="2378390" y="1267207"/>
            <a:ext cx="4236511" cy="4236511"/>
          </a:xfrm>
          <a:prstGeom prst="rect">
            <a:avLst/>
          </a:prstGeom>
        </p:spPr>
      </p:pic>
    </p:spTree>
    <p:extLst>
      <p:ext uri="{BB962C8B-B14F-4D97-AF65-F5344CB8AC3E}">
        <p14:creationId xmlns:p14="http://schemas.microsoft.com/office/powerpoint/2010/main" val="3178555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960392B-AD82-6743-AE91-EDBE3C99F04C}" type="slidenum">
              <a:rPr lang="en-US"/>
              <a:pPr>
                <a:defRPr/>
              </a:pPr>
              <a:t>10</a:t>
            </a:fld>
            <a:endParaRPr lang="en-US"/>
          </a:p>
        </p:txBody>
      </p:sp>
      <p:sp>
        <p:nvSpPr>
          <p:cNvPr id="7171" name="Text Box 2"/>
          <p:cNvSpPr txBox="1">
            <a:spLocks noChangeArrowheads="1"/>
          </p:cNvSpPr>
          <p:nvPr/>
        </p:nvSpPr>
        <p:spPr bwMode="auto">
          <a:xfrm>
            <a:off x="8442325" y="6467475"/>
            <a:ext cx="244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nchor="ct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algn="r" eaLnBrk="1" hangingPunct="1"/>
            <a:fld id="{AA4DBF58-7D3E-254F-9DED-895F2EDA9AE4}" type="slidenum">
              <a:rPr lang="en-US" sz="1200">
                <a:solidFill>
                  <a:srgbClr val="878787"/>
                </a:solidFill>
                <a:latin typeface="Calibri" charset="0"/>
                <a:ea typeface="ＭＳ Ｐゴシック" charset="0"/>
                <a:sym typeface="Calibri" charset="0"/>
              </a:rPr>
              <a:pPr algn="r" eaLnBrk="1" hangingPunct="1"/>
              <a:t>10</a:t>
            </a:fld>
            <a:endParaRPr lang="en-US" sz="1200">
              <a:solidFill>
                <a:srgbClr val="878787"/>
              </a:solidFill>
              <a:latin typeface="Calibri" charset="0"/>
              <a:ea typeface="ＭＳ Ｐゴシック" charset="0"/>
              <a:sym typeface="Calibri" charset="0"/>
            </a:endParaRPr>
          </a:p>
        </p:txBody>
      </p:sp>
      <p:sp>
        <p:nvSpPr>
          <p:cNvPr id="2" name="Rectangle 1"/>
          <p:cNvSpPr/>
          <p:nvPr/>
        </p:nvSpPr>
        <p:spPr>
          <a:xfrm>
            <a:off x="3389625" y="3244334"/>
            <a:ext cx="2364750" cy="369332"/>
          </a:xfrm>
          <a:prstGeom prst="rect">
            <a:avLst/>
          </a:prstGeom>
        </p:spPr>
        <p:txBody>
          <a:bodyPr wrap="none">
            <a:spAutoFit/>
          </a:bodyPr>
          <a:lstStyle/>
          <a:p>
            <a:r>
              <a:rPr lang="en-US" dirty="0"/>
              <a:t>Local global </a:t>
            </a:r>
            <a:r>
              <a:rPr lang="en-US" dirty="0" err="1"/>
              <a:t>copy.jpg</a:t>
            </a:r>
            <a:endParaRPr lang="en-US" dirty="0"/>
          </a:p>
        </p:txBody>
      </p:sp>
      <p:pic>
        <p:nvPicPr>
          <p:cNvPr id="5" name="Picture 4"/>
          <p:cNvPicPr>
            <a:picLocks noChangeAspect="1"/>
          </p:cNvPicPr>
          <p:nvPr/>
        </p:nvPicPr>
        <p:blipFill>
          <a:blip r:embed="rId3"/>
          <a:stretch>
            <a:fillRect/>
          </a:stretch>
        </p:blipFill>
        <p:spPr>
          <a:xfrm>
            <a:off x="1512713" y="381000"/>
            <a:ext cx="6228292" cy="6286672"/>
          </a:xfrm>
          <a:prstGeom prst="rect">
            <a:avLst/>
          </a:prstGeom>
        </p:spPr>
      </p:pic>
    </p:spTree>
    <p:extLst>
      <p:ext uri="{BB962C8B-B14F-4D97-AF65-F5344CB8AC3E}">
        <p14:creationId xmlns:p14="http://schemas.microsoft.com/office/powerpoint/2010/main" val="100854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txBox="1">
            <a:spLocks/>
          </p:cNvSpPr>
          <p:nvPr/>
        </p:nvSpPr>
        <p:spPr>
          <a:xfrm>
            <a:off x="220878" y="2388392"/>
            <a:ext cx="8738482" cy="1352962"/>
          </a:xfrm>
          <a:prstGeom prst="rect">
            <a:avLst/>
          </a:prstGeom>
          <a:effectLst/>
        </p:spPr>
        <p:txBody>
          <a:bodyPr vert="horz" lIns="91440" tIns="45720" rIns="91440" bIns="45720" rtlCol="0" anchor="b"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cap="none" baseline="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smtClean="0">
                <a:effectLst/>
              </a:rPr>
              <a:t>We are not the first generation to face the challenge of distance leadership.</a:t>
            </a:r>
            <a:endParaRPr lang="en-US" dirty="0">
              <a:effectLst/>
            </a:endParaRPr>
          </a:p>
        </p:txBody>
      </p:sp>
    </p:spTree>
    <p:extLst>
      <p:ext uri="{BB962C8B-B14F-4D97-AF65-F5344CB8AC3E}">
        <p14:creationId xmlns:p14="http://schemas.microsoft.com/office/powerpoint/2010/main" val="196318702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02152" y="3271959"/>
            <a:ext cx="8296727" cy="2070861"/>
          </a:xfrm>
        </p:spPr>
        <p:txBody>
          <a:bodyPr>
            <a:noAutofit/>
          </a:bodyPr>
          <a:lstStyle/>
          <a:p>
            <a:pPr marL="0" indent="0" algn="ctr">
              <a:buNone/>
            </a:pPr>
            <a:r>
              <a:rPr lang="en-US" sz="3200" cap="none" dirty="0" smtClean="0">
                <a:solidFill>
                  <a:schemeClr val="tx1"/>
                </a:solidFill>
                <a:latin typeface="+mn-lt"/>
                <a:ea typeface="+mn-ea"/>
                <a:cs typeface="+mn-cs"/>
              </a:rPr>
              <a:t>John: “though I have much to write to you, I would rather not use paper and ink. Instead I hope to come to you and talk </a:t>
            </a:r>
            <a:r>
              <a:rPr lang="en-US" sz="3200" cap="none" dirty="0" smtClean="0">
                <a:solidFill>
                  <a:srgbClr val="292934"/>
                </a:solidFill>
                <a:latin typeface="+mn-lt"/>
                <a:ea typeface="+mn-ea"/>
                <a:cs typeface="+mn-cs"/>
              </a:rPr>
              <a:t>face to face</a:t>
            </a:r>
            <a:r>
              <a:rPr lang="en-US" sz="3200" cap="none" dirty="0" smtClean="0">
                <a:solidFill>
                  <a:schemeClr val="tx1"/>
                </a:solidFill>
                <a:latin typeface="+mn-lt"/>
                <a:ea typeface="+mn-ea"/>
                <a:cs typeface="+mn-cs"/>
              </a:rPr>
              <a:t>, so that our joy may be made complete.”  2 John 12</a:t>
            </a:r>
            <a:endParaRPr lang="en-US" sz="3200" cap="none" dirty="0">
              <a:solidFill>
                <a:schemeClr val="tx1"/>
              </a:solidFill>
              <a:latin typeface="+mn-lt"/>
              <a:ea typeface="+mn-ea"/>
              <a:cs typeface="+mn-cs"/>
            </a:endParaRPr>
          </a:p>
        </p:txBody>
      </p:sp>
      <p:sp>
        <p:nvSpPr>
          <p:cNvPr id="4" name="TextBox 3"/>
          <p:cNvSpPr txBox="1"/>
          <p:nvPr/>
        </p:nvSpPr>
        <p:spPr>
          <a:xfrm>
            <a:off x="529762" y="811301"/>
            <a:ext cx="8269117" cy="2062103"/>
          </a:xfrm>
          <a:prstGeom prst="rect">
            <a:avLst/>
          </a:prstGeom>
          <a:noFill/>
        </p:spPr>
        <p:txBody>
          <a:bodyPr wrap="square" rtlCol="0">
            <a:spAutoFit/>
          </a:bodyPr>
          <a:lstStyle/>
          <a:p>
            <a:pPr algn="ctr"/>
            <a:r>
              <a:rPr lang="en-US" sz="3200" dirty="0" smtClean="0"/>
              <a:t>Paul: “For </a:t>
            </a:r>
            <a:r>
              <a:rPr lang="en-US" sz="3200" dirty="0"/>
              <a:t>I want you to know how great a struggle I have for you and for those at Laodicea and for all who have not seen me </a:t>
            </a:r>
            <a:r>
              <a:rPr lang="en-US" sz="3200" dirty="0">
                <a:solidFill>
                  <a:srgbClr val="292934"/>
                </a:solidFill>
              </a:rPr>
              <a:t>face to </a:t>
            </a:r>
            <a:r>
              <a:rPr lang="en-US" sz="3200" dirty="0" smtClean="0">
                <a:solidFill>
                  <a:srgbClr val="292934"/>
                </a:solidFill>
              </a:rPr>
              <a:t>face</a:t>
            </a:r>
            <a:r>
              <a:rPr lang="en-US" sz="3200" dirty="0" smtClean="0"/>
              <a:t>…”    Colossians 2:1</a:t>
            </a:r>
            <a:endParaRPr lang="en-US" sz="3200" dirty="0"/>
          </a:p>
        </p:txBody>
      </p:sp>
    </p:spTree>
    <p:extLst>
      <p:ext uri="{BB962C8B-B14F-4D97-AF65-F5344CB8AC3E}">
        <p14:creationId xmlns:p14="http://schemas.microsoft.com/office/powerpoint/2010/main" val="28091590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960392B-AD82-6743-AE91-EDBE3C99F04C}" type="slidenum">
              <a:rPr lang="en-US"/>
              <a:pPr>
                <a:defRPr/>
              </a:pPr>
              <a:t>13</a:t>
            </a:fld>
            <a:endParaRPr lang="en-US"/>
          </a:p>
        </p:txBody>
      </p:sp>
      <p:sp>
        <p:nvSpPr>
          <p:cNvPr id="7171" name="Text Box 2"/>
          <p:cNvSpPr txBox="1">
            <a:spLocks noChangeArrowheads="1"/>
          </p:cNvSpPr>
          <p:nvPr/>
        </p:nvSpPr>
        <p:spPr bwMode="auto">
          <a:xfrm>
            <a:off x="8442325" y="6467475"/>
            <a:ext cx="244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nchor="ct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algn="r" eaLnBrk="1" hangingPunct="1"/>
            <a:fld id="{AA4DBF58-7D3E-254F-9DED-895F2EDA9AE4}" type="slidenum">
              <a:rPr lang="en-US" sz="1200">
                <a:solidFill>
                  <a:srgbClr val="878787"/>
                </a:solidFill>
                <a:latin typeface="Calibri" charset="0"/>
                <a:ea typeface="ＭＳ Ｐゴシック" charset="0"/>
                <a:sym typeface="Calibri" charset="0"/>
              </a:rPr>
              <a:pPr algn="r" eaLnBrk="1" hangingPunct="1"/>
              <a:t>13</a:t>
            </a:fld>
            <a:endParaRPr lang="en-US" sz="1200">
              <a:solidFill>
                <a:srgbClr val="878787"/>
              </a:solidFill>
              <a:latin typeface="Calibri" charset="0"/>
              <a:ea typeface="ＭＳ Ｐゴシック" charset="0"/>
              <a:sym typeface="Calibri" charset="0"/>
            </a:endParaRPr>
          </a:p>
        </p:txBody>
      </p:sp>
      <p:sp>
        <p:nvSpPr>
          <p:cNvPr id="2" name="Rectangle 1"/>
          <p:cNvSpPr/>
          <p:nvPr/>
        </p:nvSpPr>
        <p:spPr>
          <a:xfrm>
            <a:off x="3389625" y="3244334"/>
            <a:ext cx="2364750" cy="369332"/>
          </a:xfrm>
          <a:prstGeom prst="rect">
            <a:avLst/>
          </a:prstGeom>
        </p:spPr>
        <p:txBody>
          <a:bodyPr wrap="none">
            <a:spAutoFit/>
          </a:bodyPr>
          <a:lstStyle/>
          <a:p>
            <a:r>
              <a:rPr lang="en-US" dirty="0"/>
              <a:t>Local global </a:t>
            </a:r>
            <a:r>
              <a:rPr lang="en-US" dirty="0" err="1"/>
              <a:t>copy.jpg</a:t>
            </a:r>
            <a:endParaRPr lang="en-US" dirty="0"/>
          </a:p>
        </p:txBody>
      </p:sp>
      <p:pic>
        <p:nvPicPr>
          <p:cNvPr id="3" name="Picture 2" descr="Local global cop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536" y="0"/>
            <a:ext cx="9530536" cy="7142548"/>
          </a:xfrm>
          <a:prstGeom prst="rect">
            <a:avLst/>
          </a:prstGeom>
        </p:spPr>
      </p:pic>
    </p:spTree>
    <p:extLst>
      <p:ext uri="{BB962C8B-B14F-4D97-AF65-F5344CB8AC3E}">
        <p14:creationId xmlns:p14="http://schemas.microsoft.com/office/powerpoint/2010/main" val="2374097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372731" y="383860"/>
            <a:ext cx="4100048" cy="5447645"/>
          </a:xfrm>
          <a:prstGeom prst="rect">
            <a:avLst/>
          </a:prstGeom>
          <a:noFill/>
        </p:spPr>
        <p:txBody>
          <a:bodyPr wrap="square" rtlCol="0">
            <a:spAutoFit/>
          </a:bodyPr>
          <a:lstStyle/>
          <a:p>
            <a:r>
              <a:rPr lang="en-US" sz="2800" b="1" dirty="0"/>
              <a:t>Old Rules </a:t>
            </a:r>
            <a:r>
              <a:rPr lang="en-US" sz="2800" b="1" dirty="0" smtClean="0"/>
              <a:t>of Work </a:t>
            </a:r>
            <a:endParaRPr lang="en-US" sz="2800" dirty="0"/>
          </a:p>
          <a:p>
            <a:pPr marL="342900" indent="-342900">
              <a:buFont typeface="Arial"/>
              <a:buChar char="•"/>
            </a:pPr>
            <a:endParaRPr lang="en-US" sz="2000" dirty="0"/>
          </a:p>
          <a:p>
            <a:pPr marL="342900" indent="-342900">
              <a:buFont typeface="Arial"/>
              <a:buChar char="•"/>
            </a:pPr>
            <a:r>
              <a:rPr lang="en-US" sz="2000" dirty="0" smtClean="0"/>
              <a:t>Work </a:t>
            </a:r>
            <a:r>
              <a:rPr lang="en-US" sz="2000" dirty="0"/>
              <a:t>is a physical place </a:t>
            </a:r>
          </a:p>
          <a:p>
            <a:pPr marL="342900" indent="-342900">
              <a:buFont typeface="Arial"/>
              <a:buChar char="•"/>
            </a:pPr>
            <a:endParaRPr lang="en-US" sz="2000" dirty="0" smtClean="0"/>
          </a:p>
          <a:p>
            <a:pPr marL="342900" indent="-342900">
              <a:buFont typeface="Arial"/>
              <a:buChar char="•"/>
            </a:pPr>
            <a:r>
              <a:rPr lang="en-US" sz="2000" dirty="0" smtClean="0"/>
              <a:t>Work occurs between </a:t>
            </a:r>
            <a:r>
              <a:rPr lang="en-US" sz="2000" dirty="0"/>
              <a:t>8 a.m. and 5 p.m. </a:t>
            </a:r>
          </a:p>
          <a:p>
            <a:pPr marL="342900" indent="-342900">
              <a:buFont typeface="Arial"/>
              <a:buChar char="•"/>
            </a:pPr>
            <a:endParaRPr lang="en-US" sz="2000" dirty="0" smtClean="0"/>
          </a:p>
          <a:p>
            <a:pPr marL="342900" indent="-342900">
              <a:buFont typeface="Arial"/>
              <a:buChar char="•"/>
            </a:pPr>
            <a:r>
              <a:rPr lang="en-US" sz="2000" dirty="0"/>
              <a:t>Employees, staff, or volunteers must be controlled </a:t>
            </a:r>
          </a:p>
          <a:p>
            <a:pPr marL="342900" indent="-342900">
              <a:buFont typeface="Arial"/>
              <a:buChar char="•"/>
            </a:pPr>
            <a:endParaRPr lang="en-US" sz="2000" dirty="0" smtClean="0"/>
          </a:p>
          <a:p>
            <a:pPr marL="342900" indent="-342900">
              <a:buFont typeface="Arial"/>
              <a:buChar char="•"/>
            </a:pPr>
            <a:r>
              <a:rPr lang="en-US" sz="2000" dirty="0" smtClean="0"/>
              <a:t>Work </a:t>
            </a:r>
            <a:r>
              <a:rPr lang="en-US" sz="2000" dirty="0"/>
              <a:t>must be completed where the worker </a:t>
            </a:r>
            <a:r>
              <a:rPr lang="en-US" sz="2000" dirty="0" smtClean="0"/>
              <a:t>or </a:t>
            </a:r>
            <a:r>
              <a:rPr lang="en-US" sz="2000" dirty="0"/>
              <a:t>formal </a:t>
            </a:r>
            <a:r>
              <a:rPr lang="en-US" sz="2000" dirty="0" smtClean="0"/>
              <a:t>leader </a:t>
            </a:r>
            <a:r>
              <a:rPr lang="en-US" sz="2000" dirty="0"/>
              <a:t>is located </a:t>
            </a:r>
          </a:p>
          <a:p>
            <a:pPr marL="342900" indent="-342900">
              <a:buFont typeface="Arial"/>
              <a:buChar char="•"/>
            </a:pPr>
            <a:endParaRPr lang="en-US" sz="2000" dirty="0" smtClean="0"/>
          </a:p>
          <a:p>
            <a:pPr marL="342900" indent="-342900">
              <a:buFont typeface="Arial"/>
              <a:buChar char="•"/>
            </a:pPr>
            <a:endParaRPr lang="en-US" sz="2000" dirty="0" smtClean="0"/>
          </a:p>
          <a:p>
            <a:pPr marL="342900" indent="-342900">
              <a:buFont typeface="Arial"/>
              <a:buChar char="•"/>
            </a:pPr>
            <a:r>
              <a:rPr lang="en-US" sz="2000" dirty="0" smtClean="0"/>
              <a:t>Relationships </a:t>
            </a:r>
            <a:r>
              <a:rPr lang="en-US" sz="2000" dirty="0"/>
              <a:t>are limited to whom one can meet personally </a:t>
            </a:r>
          </a:p>
        </p:txBody>
      </p:sp>
      <p:sp>
        <p:nvSpPr>
          <p:cNvPr id="5" name="TextBox 4"/>
          <p:cNvSpPr txBox="1"/>
          <p:nvPr/>
        </p:nvSpPr>
        <p:spPr>
          <a:xfrm>
            <a:off x="4472779" y="383860"/>
            <a:ext cx="4307666" cy="6063198"/>
          </a:xfrm>
          <a:prstGeom prst="rect">
            <a:avLst/>
          </a:prstGeom>
          <a:noFill/>
        </p:spPr>
        <p:txBody>
          <a:bodyPr wrap="square" rtlCol="0">
            <a:spAutoFit/>
          </a:bodyPr>
          <a:lstStyle/>
          <a:p>
            <a:r>
              <a:rPr lang="en-US" sz="2800" b="1" dirty="0" smtClean="0"/>
              <a:t>New Rules of Work </a:t>
            </a:r>
            <a:endParaRPr lang="en-US" sz="2800" dirty="0"/>
          </a:p>
          <a:p>
            <a:endParaRPr lang="en-US" sz="2000" dirty="0"/>
          </a:p>
          <a:p>
            <a:pPr marL="342900" indent="-342900">
              <a:buFont typeface="Arial"/>
              <a:buChar char="•"/>
            </a:pPr>
            <a:r>
              <a:rPr lang="en-US" sz="2000" dirty="0"/>
              <a:t>Work is something you </a:t>
            </a:r>
            <a:r>
              <a:rPr lang="en-US" sz="2000" dirty="0" smtClean="0"/>
              <a:t>do</a:t>
            </a:r>
          </a:p>
          <a:p>
            <a:pPr marL="342900" indent="-342900">
              <a:buFont typeface="Arial"/>
              <a:buChar char="•"/>
            </a:pPr>
            <a:endParaRPr lang="en-US" sz="2000" dirty="0"/>
          </a:p>
          <a:p>
            <a:pPr marL="342900" indent="-342900">
              <a:buFont typeface="Arial"/>
              <a:buChar char="•"/>
            </a:pPr>
            <a:r>
              <a:rPr lang="en-US" sz="2000" dirty="0" smtClean="0"/>
              <a:t>Work </a:t>
            </a:r>
            <a:r>
              <a:rPr lang="en-US" sz="2000" dirty="0"/>
              <a:t>takes place between </a:t>
            </a:r>
            <a:r>
              <a:rPr lang="en-US" sz="2000" dirty="0" smtClean="0"/>
              <a:t>when </a:t>
            </a:r>
            <a:r>
              <a:rPr lang="en-US" sz="2000" dirty="0"/>
              <a:t>it is assigned and when it is due </a:t>
            </a:r>
          </a:p>
          <a:p>
            <a:pPr marL="342900" indent="-342900">
              <a:buFont typeface="Arial"/>
              <a:buChar char="•"/>
            </a:pPr>
            <a:endParaRPr lang="en-US" sz="2000" dirty="0" smtClean="0"/>
          </a:p>
          <a:p>
            <a:pPr marL="342900" indent="-342900">
              <a:buFont typeface="Arial"/>
              <a:buChar char="•"/>
            </a:pPr>
            <a:r>
              <a:rPr lang="en-US" sz="2000" dirty="0"/>
              <a:t>Employees, staff, or volunteers are responsible for results </a:t>
            </a:r>
          </a:p>
          <a:p>
            <a:pPr marL="342900" indent="-342900">
              <a:buFont typeface="Arial"/>
              <a:buChar char="•"/>
            </a:pPr>
            <a:endParaRPr lang="en-US" sz="2000" dirty="0" smtClean="0"/>
          </a:p>
          <a:p>
            <a:pPr marL="342900" indent="-342900">
              <a:buFont typeface="Arial"/>
              <a:buChar char="•"/>
            </a:pPr>
            <a:r>
              <a:rPr lang="en-US" sz="2000" dirty="0" smtClean="0"/>
              <a:t>Work </a:t>
            </a:r>
            <a:r>
              <a:rPr lang="en-US" sz="2000" dirty="0"/>
              <a:t>(e.g., surgery, personal evangelism, follow up, mentoring, </a:t>
            </a:r>
            <a:r>
              <a:rPr lang="en-US" sz="2000" dirty="0" smtClean="0"/>
              <a:t>decision-making</a:t>
            </a:r>
            <a:r>
              <a:rPr lang="en-US" sz="2000" dirty="0"/>
              <a:t>) can occur </a:t>
            </a:r>
            <a:r>
              <a:rPr lang="en-US" sz="2000" dirty="0" smtClean="0"/>
              <a:t>anywhere</a:t>
            </a:r>
            <a:endParaRPr lang="en-US" sz="2000" dirty="0"/>
          </a:p>
          <a:p>
            <a:pPr marL="342900" indent="-342900">
              <a:buFont typeface="Arial"/>
              <a:buChar char="•"/>
            </a:pPr>
            <a:endParaRPr lang="en-US" sz="2000" dirty="0" smtClean="0"/>
          </a:p>
          <a:p>
            <a:pPr marL="342900" indent="-342900">
              <a:buFont typeface="Arial"/>
              <a:buChar char="•"/>
            </a:pPr>
            <a:r>
              <a:rPr lang="en-US" sz="2000" dirty="0" smtClean="0"/>
              <a:t>One </a:t>
            </a:r>
            <a:r>
              <a:rPr lang="en-US" sz="2000" dirty="0"/>
              <a:t>can interact online with almost anyone and develop deep relationships with people they have never met face-to-face </a:t>
            </a:r>
          </a:p>
        </p:txBody>
      </p:sp>
      <p:sp>
        <p:nvSpPr>
          <p:cNvPr id="6" name="TextBox 5"/>
          <p:cNvSpPr txBox="1"/>
          <p:nvPr/>
        </p:nvSpPr>
        <p:spPr>
          <a:xfrm>
            <a:off x="372731" y="6530113"/>
            <a:ext cx="7923995" cy="338554"/>
          </a:xfrm>
          <a:prstGeom prst="rect">
            <a:avLst/>
          </a:prstGeom>
          <a:noFill/>
        </p:spPr>
        <p:txBody>
          <a:bodyPr wrap="square" rtlCol="0">
            <a:spAutoFit/>
          </a:bodyPr>
          <a:lstStyle/>
          <a:p>
            <a:r>
              <a:rPr lang="en-US" sz="1600" dirty="0" smtClean="0"/>
              <a:t>Source: Clemons and Kroth, </a:t>
            </a:r>
            <a:r>
              <a:rPr lang="en-US" sz="1600" i="1" dirty="0" smtClean="0"/>
              <a:t>Managing the Mobile Workforce </a:t>
            </a:r>
            <a:r>
              <a:rPr lang="en-US" sz="1600" dirty="0" smtClean="0"/>
              <a:t>(2011) </a:t>
            </a:r>
            <a:endParaRPr lang="en-US" sz="1600" dirty="0"/>
          </a:p>
        </p:txBody>
      </p:sp>
    </p:spTree>
    <p:extLst>
      <p:ext uri="{BB962C8B-B14F-4D97-AF65-F5344CB8AC3E}">
        <p14:creationId xmlns:p14="http://schemas.microsoft.com/office/powerpoint/2010/main" val="248096995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Leadership OneWa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146" y="2431214"/>
            <a:ext cx="3909378" cy="2512644"/>
          </a:xfrm>
          <a:prstGeom prst="rect">
            <a:avLst/>
          </a:prstGeom>
        </p:spPr>
      </p:pic>
      <p:pic>
        <p:nvPicPr>
          <p:cNvPr id="5" name="Picture 4" descr="social-media-network.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9752" y="373144"/>
            <a:ext cx="4003415" cy="4997812"/>
          </a:xfrm>
          <a:prstGeom prst="rect">
            <a:avLst/>
          </a:prstGeom>
        </p:spPr>
      </p:pic>
      <p:sp>
        <p:nvSpPr>
          <p:cNvPr id="6" name="TextBox 5"/>
          <p:cNvSpPr txBox="1"/>
          <p:nvPr/>
        </p:nvSpPr>
        <p:spPr>
          <a:xfrm>
            <a:off x="607414" y="5389615"/>
            <a:ext cx="3716110" cy="830997"/>
          </a:xfrm>
          <a:prstGeom prst="rect">
            <a:avLst/>
          </a:prstGeom>
          <a:noFill/>
        </p:spPr>
        <p:txBody>
          <a:bodyPr wrap="square" rtlCol="0">
            <a:spAutoFit/>
          </a:bodyPr>
          <a:lstStyle/>
          <a:p>
            <a:r>
              <a:rPr lang="en-US" sz="2400" b="1" dirty="0" smtClean="0"/>
              <a:t>Traditional leadership paradigms</a:t>
            </a:r>
          </a:p>
        </p:txBody>
      </p:sp>
      <p:sp>
        <p:nvSpPr>
          <p:cNvPr id="7" name="TextBox 6"/>
          <p:cNvSpPr txBox="1"/>
          <p:nvPr/>
        </p:nvSpPr>
        <p:spPr>
          <a:xfrm>
            <a:off x="4969751" y="5300392"/>
            <a:ext cx="4003415" cy="830997"/>
          </a:xfrm>
          <a:prstGeom prst="rect">
            <a:avLst/>
          </a:prstGeom>
          <a:noFill/>
        </p:spPr>
        <p:txBody>
          <a:bodyPr wrap="square" rtlCol="0">
            <a:spAutoFit/>
          </a:bodyPr>
          <a:lstStyle/>
          <a:p>
            <a:pPr algn="ctr"/>
            <a:r>
              <a:rPr lang="en-US" sz="2400" b="1" dirty="0" smtClean="0"/>
              <a:t>“-Led” leadership paradigm</a:t>
            </a:r>
          </a:p>
        </p:txBody>
      </p:sp>
      <p:sp>
        <p:nvSpPr>
          <p:cNvPr id="8" name="TextBox 7"/>
          <p:cNvSpPr txBox="1"/>
          <p:nvPr/>
        </p:nvSpPr>
        <p:spPr>
          <a:xfrm>
            <a:off x="607414" y="1202267"/>
            <a:ext cx="3909378" cy="584776"/>
          </a:xfrm>
          <a:prstGeom prst="rect">
            <a:avLst/>
          </a:prstGeom>
          <a:noFill/>
        </p:spPr>
        <p:txBody>
          <a:bodyPr wrap="square" rtlCol="0">
            <a:spAutoFit/>
          </a:bodyPr>
          <a:lstStyle/>
          <a:p>
            <a:r>
              <a:rPr lang="en-US" sz="3200" dirty="0" smtClean="0"/>
              <a:t>Who’s the leader?</a:t>
            </a:r>
            <a:endParaRPr lang="en-US" sz="3200" dirty="0"/>
          </a:p>
        </p:txBody>
      </p:sp>
    </p:spTree>
    <p:extLst>
      <p:ext uri="{BB962C8B-B14F-4D97-AF65-F5344CB8AC3E}">
        <p14:creationId xmlns:p14="http://schemas.microsoft.com/office/powerpoint/2010/main" val="3281765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8020" y="-68279"/>
            <a:ext cx="9239330" cy="6513952"/>
          </a:xfrm>
          <a:prstGeom prst="rect">
            <a:avLst/>
          </a:prstGeom>
        </p:spPr>
      </p:pic>
    </p:spTree>
    <p:extLst>
      <p:ext uri="{BB962C8B-B14F-4D97-AF65-F5344CB8AC3E}">
        <p14:creationId xmlns:p14="http://schemas.microsoft.com/office/powerpoint/2010/main" val="99695590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150 Years of Leadership Theory</a:t>
            </a:r>
            <a:endParaRPr lang="en-US" dirty="0"/>
          </a:p>
        </p:txBody>
      </p:sp>
      <p:sp>
        <p:nvSpPr>
          <p:cNvPr id="3" name="Content Placeholder 2"/>
          <p:cNvSpPr>
            <a:spLocks noGrp="1"/>
          </p:cNvSpPr>
          <p:nvPr>
            <p:ph sz="half" idx="1"/>
          </p:nvPr>
        </p:nvSpPr>
        <p:spPr>
          <a:xfrm>
            <a:off x="457200" y="1673352"/>
            <a:ext cx="7845286" cy="4718304"/>
          </a:xfrm>
        </p:spPr>
        <p:txBody>
          <a:bodyPr>
            <a:normAutofit/>
          </a:bodyPr>
          <a:lstStyle/>
          <a:p>
            <a:r>
              <a:rPr lang="en-US" sz="2400" dirty="0" smtClean="0"/>
              <a:t>Great man theory (leader as Hero)</a:t>
            </a:r>
            <a:endParaRPr lang="en-US" sz="2000" dirty="0" smtClean="0"/>
          </a:p>
          <a:p>
            <a:r>
              <a:rPr lang="en-US" sz="2400" dirty="0" smtClean="0"/>
              <a:t>Behavioral-trait theory</a:t>
            </a:r>
            <a:endParaRPr lang="en-US" sz="2400" dirty="0"/>
          </a:p>
          <a:p>
            <a:r>
              <a:rPr lang="en-US" sz="2400" dirty="0" smtClean="0"/>
              <a:t>Transactional</a:t>
            </a:r>
          </a:p>
          <a:p>
            <a:r>
              <a:rPr lang="en-US" sz="2400" dirty="0" smtClean="0"/>
              <a:t>Situational</a:t>
            </a:r>
            <a:endParaRPr lang="en-US" sz="2400" dirty="0"/>
          </a:p>
          <a:p>
            <a:r>
              <a:rPr lang="en-US" sz="2400" dirty="0" smtClean="0"/>
              <a:t>Transformational</a:t>
            </a:r>
          </a:p>
          <a:p>
            <a:r>
              <a:rPr lang="en-US" b="1" dirty="0" smtClean="0">
                <a:solidFill>
                  <a:srgbClr val="FF0000"/>
                </a:solidFill>
              </a:rPr>
              <a:t>Post-heroic/Shared (Servant)</a:t>
            </a:r>
          </a:p>
          <a:p>
            <a:pPr lvl="1"/>
            <a:r>
              <a:rPr lang="en-US" b="1" dirty="0" smtClean="0"/>
              <a:t>Joint/distributed leadership</a:t>
            </a:r>
          </a:p>
          <a:p>
            <a:pPr lvl="1"/>
            <a:r>
              <a:rPr lang="en-US" b="1" dirty="0" smtClean="0"/>
              <a:t>Reciprocal influence</a:t>
            </a:r>
          </a:p>
          <a:p>
            <a:pPr lvl="1"/>
            <a:r>
              <a:rPr lang="en-US" b="1" dirty="0" smtClean="0"/>
              <a:t>Shared responsibility to initiate change</a:t>
            </a:r>
          </a:p>
          <a:p>
            <a:pPr lvl="1"/>
            <a:r>
              <a:rPr lang="en-US" b="1" dirty="0" smtClean="0"/>
              <a:t>All team members responsible for results</a:t>
            </a:r>
          </a:p>
        </p:txBody>
      </p:sp>
    </p:spTree>
    <p:extLst>
      <p:ext uri="{BB962C8B-B14F-4D97-AF65-F5344CB8AC3E}">
        <p14:creationId xmlns:p14="http://schemas.microsoft.com/office/powerpoint/2010/main" val="28942921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203200" y="267539"/>
            <a:ext cx="8715022" cy="735013"/>
          </a:xfrm>
        </p:spPr>
        <p:txBody>
          <a:bodyPr/>
          <a:lstStyle/>
          <a:p>
            <a:pPr algn="l" eaLnBrk="1" hangingPunct="1"/>
            <a:r>
              <a:rPr lang="en-US" sz="4000" dirty="0">
                <a:solidFill>
                  <a:schemeClr val="tx2"/>
                </a:solidFill>
                <a:latin typeface="Franklin Gothic Medium" charset="0"/>
                <a:cs typeface="Franklin Gothic Medium" charset="0"/>
              </a:rPr>
              <a:t>The Global Leadership Challenge</a:t>
            </a:r>
          </a:p>
        </p:txBody>
      </p:sp>
      <p:graphicFrame>
        <p:nvGraphicFramePr>
          <p:cNvPr id="2" name="Table 1"/>
          <p:cNvGraphicFramePr>
            <a:graphicFrameLocks noGrp="1"/>
          </p:cNvGraphicFramePr>
          <p:nvPr>
            <p:extLst>
              <p:ext uri="{D42A27DB-BD31-4B8C-83A1-F6EECF244321}">
                <p14:modId xmlns:p14="http://schemas.microsoft.com/office/powerpoint/2010/main" val="981879735"/>
              </p:ext>
            </p:extLst>
          </p:nvPr>
        </p:nvGraphicFramePr>
        <p:xfrm>
          <a:off x="116962" y="1387059"/>
          <a:ext cx="8906594" cy="3747312"/>
        </p:xfrm>
        <a:graphic>
          <a:graphicData uri="http://schemas.openxmlformats.org/drawingml/2006/table">
            <a:tbl>
              <a:tblPr firstRow="1" bandRow="1">
                <a:tableStyleId>{3C2FFA5D-87B4-456A-9821-1D502468CF0F}</a:tableStyleId>
              </a:tblPr>
              <a:tblGrid>
                <a:gridCol w="1837991"/>
                <a:gridCol w="1445825"/>
                <a:gridCol w="2398889"/>
                <a:gridCol w="1608666"/>
                <a:gridCol w="1615223"/>
              </a:tblGrid>
              <a:tr h="1330530">
                <a:tc>
                  <a:txBody>
                    <a:bodyPr/>
                    <a:lstStyle/>
                    <a:p>
                      <a:r>
                        <a:rPr lang="en-US" sz="2300" dirty="0" smtClean="0"/>
                        <a:t>Type of Team</a:t>
                      </a:r>
                      <a:endParaRPr lang="en-US" sz="2300" dirty="0"/>
                    </a:p>
                  </a:txBody>
                  <a:tcPr/>
                </a:tc>
                <a:tc>
                  <a:txBody>
                    <a:bodyPr/>
                    <a:lstStyle/>
                    <a:p>
                      <a:r>
                        <a:rPr lang="en-US" sz="2300" dirty="0" smtClean="0"/>
                        <a:t>Distance</a:t>
                      </a:r>
                      <a:endParaRPr lang="en-US" sz="2300" dirty="0"/>
                    </a:p>
                  </a:txBody>
                  <a:tcPr/>
                </a:tc>
                <a:tc>
                  <a:txBody>
                    <a:bodyPr/>
                    <a:lstStyle/>
                    <a:p>
                      <a:r>
                        <a:rPr lang="en-US" sz="2300" dirty="0" smtClean="0"/>
                        <a:t>Communication</a:t>
                      </a:r>
                      <a:endParaRPr lang="en-US" sz="2300" dirty="0"/>
                    </a:p>
                  </a:txBody>
                  <a:tcPr/>
                </a:tc>
                <a:tc>
                  <a:txBody>
                    <a:bodyPr/>
                    <a:lstStyle/>
                    <a:p>
                      <a:r>
                        <a:rPr lang="en-US" sz="2300" dirty="0" smtClean="0"/>
                        <a:t>Member Cultures</a:t>
                      </a:r>
                      <a:endParaRPr lang="en-US" sz="2300" dirty="0"/>
                    </a:p>
                  </a:txBody>
                  <a:tcPr/>
                </a:tc>
                <a:tc>
                  <a:txBody>
                    <a:bodyPr/>
                    <a:lstStyle/>
                    <a:p>
                      <a:r>
                        <a:rPr lang="en-US" sz="2300" dirty="0" smtClean="0"/>
                        <a:t>Leader Challenge</a:t>
                      </a:r>
                      <a:endParaRPr lang="en-US" sz="2300" dirty="0"/>
                    </a:p>
                  </a:txBody>
                  <a:tcPr/>
                </a:tc>
              </a:tr>
              <a:tr h="770862">
                <a:tc>
                  <a:txBody>
                    <a:bodyPr/>
                    <a:lstStyle/>
                    <a:p>
                      <a:r>
                        <a:rPr lang="en-US" sz="2200" dirty="0" smtClean="0"/>
                        <a:t>Conventional</a:t>
                      </a:r>
                      <a:endParaRPr lang="en-US" sz="2200" dirty="0"/>
                    </a:p>
                  </a:txBody>
                  <a:tcPr/>
                </a:tc>
                <a:tc>
                  <a:txBody>
                    <a:bodyPr/>
                    <a:lstStyle/>
                    <a:p>
                      <a:r>
                        <a:rPr lang="en-US" sz="2200" dirty="0" smtClean="0"/>
                        <a:t>Co-located</a:t>
                      </a:r>
                      <a:endParaRPr lang="en-US" sz="2200" dirty="0"/>
                    </a:p>
                  </a:txBody>
                  <a:tcPr/>
                </a:tc>
                <a:tc>
                  <a:txBody>
                    <a:bodyPr/>
                    <a:lstStyle/>
                    <a:p>
                      <a:r>
                        <a:rPr lang="en-US" sz="2400" dirty="0" smtClean="0"/>
                        <a:t>Face-to-face</a:t>
                      </a:r>
                      <a:endParaRPr lang="en-US" sz="2400" dirty="0"/>
                    </a:p>
                  </a:txBody>
                  <a:tcPr/>
                </a:tc>
                <a:tc>
                  <a:txBody>
                    <a:bodyPr/>
                    <a:lstStyle/>
                    <a:p>
                      <a:r>
                        <a:rPr lang="en-US" sz="2400" dirty="0" smtClean="0"/>
                        <a:t>Similar</a:t>
                      </a:r>
                      <a:endParaRPr lang="en-US" sz="2400" dirty="0"/>
                    </a:p>
                  </a:txBody>
                  <a:tcPr/>
                </a:tc>
                <a:tc>
                  <a:txBody>
                    <a:bodyPr/>
                    <a:lstStyle/>
                    <a:p>
                      <a:r>
                        <a:rPr lang="en-US" sz="2400" i="1" dirty="0" smtClean="0"/>
                        <a:t>High</a:t>
                      </a:r>
                      <a:endParaRPr lang="en-US" sz="2400" i="1" dirty="0"/>
                    </a:p>
                  </a:txBody>
                  <a:tcPr/>
                </a:tc>
              </a:tr>
              <a:tr h="770862">
                <a:tc>
                  <a:txBody>
                    <a:bodyPr/>
                    <a:lstStyle/>
                    <a:p>
                      <a:r>
                        <a:rPr lang="en-US" sz="2400" dirty="0" smtClean="0"/>
                        <a:t>Virtual</a:t>
                      </a:r>
                      <a:endParaRPr lang="en-US" sz="2400" dirty="0"/>
                    </a:p>
                  </a:txBody>
                  <a:tcPr/>
                </a:tc>
                <a:tc>
                  <a:txBody>
                    <a:bodyPr/>
                    <a:lstStyle/>
                    <a:p>
                      <a:r>
                        <a:rPr lang="en-US" sz="2200" dirty="0" smtClean="0"/>
                        <a:t>Scattered</a:t>
                      </a:r>
                      <a:endParaRPr lang="en-US" sz="2200" dirty="0"/>
                    </a:p>
                  </a:txBody>
                  <a:tcPr/>
                </a:tc>
                <a:tc>
                  <a:txBody>
                    <a:bodyPr/>
                    <a:lstStyle/>
                    <a:p>
                      <a:r>
                        <a:rPr lang="en-US" sz="2400" dirty="0" smtClean="0"/>
                        <a:t>Mediated</a:t>
                      </a:r>
                      <a:endParaRPr lang="en-US" sz="2400" dirty="0"/>
                    </a:p>
                  </a:txBody>
                  <a:tcPr/>
                </a:tc>
                <a:tc>
                  <a:txBody>
                    <a:bodyPr/>
                    <a:lstStyle/>
                    <a:p>
                      <a:r>
                        <a:rPr lang="en-US" sz="2400" dirty="0" smtClean="0"/>
                        <a:t>Similar or Different</a:t>
                      </a:r>
                      <a:endParaRPr lang="en-US" sz="2400" dirty="0"/>
                    </a:p>
                  </a:txBody>
                  <a:tcPr/>
                </a:tc>
                <a:tc>
                  <a:txBody>
                    <a:bodyPr/>
                    <a:lstStyle/>
                    <a:p>
                      <a:r>
                        <a:rPr lang="en-US" sz="2400" i="1" dirty="0" smtClean="0"/>
                        <a:t>Higher</a:t>
                      </a:r>
                      <a:endParaRPr lang="en-US" sz="2400" i="1" dirty="0"/>
                    </a:p>
                  </a:txBody>
                  <a:tcPr/>
                </a:tc>
              </a:tr>
              <a:tr h="770862">
                <a:tc>
                  <a:txBody>
                    <a:bodyPr/>
                    <a:lstStyle/>
                    <a:p>
                      <a:r>
                        <a:rPr lang="en-US" sz="2400" dirty="0" smtClean="0"/>
                        <a:t>Global</a:t>
                      </a:r>
                      <a:endParaRPr lang="en-US" sz="2400" dirty="0"/>
                    </a:p>
                  </a:txBody>
                  <a:tcPr/>
                </a:tc>
                <a:tc>
                  <a:txBody>
                    <a:bodyPr/>
                    <a:lstStyle/>
                    <a:p>
                      <a:r>
                        <a:rPr lang="en-US" sz="2200" dirty="0" smtClean="0"/>
                        <a:t>Widely</a:t>
                      </a:r>
                      <a:r>
                        <a:rPr lang="en-US" sz="2200" baseline="0" dirty="0" smtClean="0"/>
                        <a:t> Scattered</a:t>
                      </a:r>
                      <a:endParaRPr lang="en-US" sz="2200" dirty="0"/>
                    </a:p>
                  </a:txBody>
                  <a:tcPr/>
                </a:tc>
                <a:tc>
                  <a:txBody>
                    <a:bodyPr/>
                    <a:lstStyle/>
                    <a:p>
                      <a:r>
                        <a:rPr lang="en-US" sz="2400" dirty="0" smtClean="0"/>
                        <a:t>Mediated</a:t>
                      </a:r>
                      <a:endParaRPr lang="en-US" sz="2400" dirty="0"/>
                    </a:p>
                  </a:txBody>
                  <a:tcPr/>
                </a:tc>
                <a:tc>
                  <a:txBody>
                    <a:bodyPr/>
                    <a:lstStyle/>
                    <a:p>
                      <a:r>
                        <a:rPr lang="en-US" sz="2400" dirty="0" smtClean="0"/>
                        <a:t>Very Different</a:t>
                      </a:r>
                      <a:endParaRPr lang="en-US" sz="2400" dirty="0"/>
                    </a:p>
                  </a:txBody>
                  <a:tcPr/>
                </a:tc>
                <a:tc>
                  <a:txBody>
                    <a:bodyPr/>
                    <a:lstStyle/>
                    <a:p>
                      <a:r>
                        <a:rPr lang="en-US" sz="2400" i="1" dirty="0" smtClean="0">
                          <a:solidFill>
                            <a:srgbClr val="FF0000"/>
                          </a:solidFill>
                        </a:rPr>
                        <a:t>Very High</a:t>
                      </a:r>
                      <a:endParaRPr lang="en-US" sz="2400" i="1" dirty="0">
                        <a:solidFill>
                          <a:srgbClr val="FF0000"/>
                        </a:solidFill>
                      </a:endParaRPr>
                    </a:p>
                  </a:txBody>
                  <a:tcPr/>
                </a:tc>
              </a:tr>
            </a:tbl>
          </a:graphicData>
        </a:graphic>
      </p:graphicFrame>
      <p:sp>
        <p:nvSpPr>
          <p:cNvPr id="13316" name="TextBox 3"/>
          <p:cNvSpPr txBox="1">
            <a:spLocks noChangeArrowheads="1"/>
          </p:cNvSpPr>
          <p:nvPr/>
        </p:nvSpPr>
        <p:spPr bwMode="auto">
          <a:xfrm>
            <a:off x="4160838" y="5699125"/>
            <a:ext cx="48625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en-US" sz="1600"/>
              <a:t>Source: Daft &amp; Lane, </a:t>
            </a:r>
            <a:r>
              <a:rPr lang="en-US" sz="1600" i="1"/>
              <a:t>The Leadership Experience </a:t>
            </a:r>
            <a:r>
              <a:rPr lang="en-US" sz="1600"/>
              <a:t>(2008)</a:t>
            </a:r>
          </a:p>
        </p:txBody>
      </p:sp>
    </p:spTree>
    <p:extLst>
      <p:ext uri="{BB962C8B-B14F-4D97-AF65-F5344CB8AC3E}">
        <p14:creationId xmlns:p14="http://schemas.microsoft.com/office/powerpoint/2010/main" val="273771418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makes an effective 21</a:t>
            </a:r>
            <a:r>
              <a:rPr lang="en-US" baseline="30000" dirty="0" smtClean="0"/>
              <a:t>st</a:t>
            </a:r>
            <a:r>
              <a:rPr lang="en-US" dirty="0" smtClean="0"/>
              <a:t> century global leader? Two years of research …</a:t>
            </a:r>
            <a:endParaRPr lang="en-US" dirty="0"/>
          </a:p>
        </p:txBody>
      </p:sp>
      <p:sp>
        <p:nvSpPr>
          <p:cNvPr id="3" name="Content Placeholder 2"/>
          <p:cNvSpPr>
            <a:spLocks noGrp="1"/>
          </p:cNvSpPr>
          <p:nvPr>
            <p:ph idx="1"/>
          </p:nvPr>
        </p:nvSpPr>
        <p:spPr>
          <a:xfrm>
            <a:off x="457200" y="2239346"/>
            <a:ext cx="8229600" cy="4237653"/>
          </a:xfrm>
        </p:spPr>
        <p:txBody>
          <a:bodyPr>
            <a:normAutofit/>
          </a:bodyPr>
          <a:lstStyle/>
          <a:p>
            <a:pPr marL="0" indent="0" algn="ctr">
              <a:buNone/>
            </a:pPr>
            <a:r>
              <a:rPr lang="en-US" sz="3200" b="1" dirty="0" smtClean="0"/>
              <a:t>How does God’s Word inform us?</a:t>
            </a:r>
          </a:p>
          <a:p>
            <a:pPr marL="0" indent="0" algn="ctr">
              <a:buNone/>
            </a:pPr>
            <a:endParaRPr lang="en-US" sz="3200" dirty="0"/>
          </a:p>
          <a:p>
            <a:pPr marL="0" indent="0" algn="ctr">
              <a:buNone/>
            </a:pPr>
            <a:r>
              <a:rPr lang="en-US" sz="3200" b="1" dirty="0"/>
              <a:t>What do 80 of CCC’s global leaders really want from their leaders? </a:t>
            </a:r>
          </a:p>
          <a:p>
            <a:pPr marL="0" indent="0" algn="ctr">
              <a:buNone/>
            </a:pPr>
            <a:endParaRPr lang="en-US" sz="3200" dirty="0" smtClean="0"/>
          </a:p>
          <a:p>
            <a:pPr marL="0" indent="0" algn="ctr">
              <a:buNone/>
            </a:pPr>
            <a:r>
              <a:rPr lang="en-US" sz="3200" b="1" dirty="0" smtClean="0"/>
              <a:t>What have the world’s </a:t>
            </a:r>
            <a:br>
              <a:rPr lang="en-US" sz="3200" b="1" dirty="0" smtClean="0"/>
            </a:br>
            <a:r>
              <a:rPr lang="en-US" sz="3200" b="1" dirty="0" smtClean="0"/>
              <a:t>top global companies discovered?</a:t>
            </a:r>
          </a:p>
          <a:p>
            <a:pPr marL="0" indent="0" algn="ctr">
              <a:buNone/>
            </a:pPr>
            <a:endParaRPr lang="en-US" sz="3200" dirty="0"/>
          </a:p>
          <a:p>
            <a:pPr marL="0" indent="0" algn="ctr">
              <a:buNone/>
            </a:pPr>
            <a:endParaRPr lang="en-US" sz="3200" dirty="0"/>
          </a:p>
          <a:p>
            <a:pPr marL="0" indent="0" algn="ctr">
              <a:buNone/>
            </a:pPr>
            <a:endParaRPr lang="en-US" sz="2000" dirty="0" smtClean="0"/>
          </a:p>
          <a:p>
            <a:pPr marL="0" indent="0" algn="ctr">
              <a:buNone/>
            </a:pPr>
            <a:endParaRPr lang="en-US" dirty="0"/>
          </a:p>
        </p:txBody>
      </p:sp>
    </p:spTree>
    <p:extLst>
      <p:ext uri="{BB962C8B-B14F-4D97-AF65-F5344CB8AC3E}">
        <p14:creationId xmlns:p14="http://schemas.microsoft.com/office/powerpoint/2010/main" val="32270249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399"/>
            <a:ext cx="8229600" cy="4709949"/>
          </a:xfrm>
        </p:spPr>
        <p:txBody>
          <a:bodyPr>
            <a:normAutofit fontScale="90000"/>
          </a:bodyPr>
          <a:lstStyle/>
          <a:p>
            <a:r>
              <a:rPr lang="en-US" b="1" dirty="0" smtClean="0"/>
              <a:t>Discuss:</a:t>
            </a:r>
            <a:br>
              <a:rPr lang="en-US" b="1" dirty="0" smtClean="0"/>
            </a:br>
            <a:r>
              <a:rPr lang="en-US" b="1" dirty="0"/>
              <a:t/>
            </a:r>
            <a:br>
              <a:rPr lang="en-US" b="1" dirty="0"/>
            </a:br>
            <a:r>
              <a:rPr lang="en-US" b="1" dirty="0" smtClean="0"/>
              <a:t>Think of a leader who led and loved you well over distance. </a:t>
            </a:r>
            <a:br>
              <a:rPr lang="en-US" b="1" dirty="0" smtClean="0"/>
            </a:br>
            <a:r>
              <a:rPr lang="en-US" b="1" dirty="0" smtClean="0"/>
              <a:t> </a:t>
            </a:r>
            <a:br>
              <a:rPr lang="en-US" b="1" dirty="0" smtClean="0"/>
            </a:br>
            <a:r>
              <a:rPr lang="en-US" b="1" dirty="0" smtClean="0"/>
              <a:t>What are 2 or 3 leadership behaviors that you admire in that person?</a:t>
            </a:r>
            <a:endParaRPr lang="en-US" b="1" dirty="0"/>
          </a:p>
        </p:txBody>
      </p:sp>
    </p:spTree>
    <p:extLst>
      <p:ext uri="{BB962C8B-B14F-4D97-AF65-F5344CB8AC3E}">
        <p14:creationId xmlns:p14="http://schemas.microsoft.com/office/powerpoint/2010/main" val="246517557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80 Top Leaders Really Want</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sz="3600" dirty="0" smtClean="0"/>
              <a:t>Respect</a:t>
            </a:r>
          </a:p>
          <a:p>
            <a:pPr marL="457200" indent="-457200">
              <a:buFont typeface="+mj-lt"/>
              <a:buAutoNum type="arabicPeriod"/>
            </a:pPr>
            <a:r>
              <a:rPr lang="en-US" sz="3600" dirty="0" smtClean="0"/>
              <a:t>Understanding and empathy</a:t>
            </a:r>
          </a:p>
          <a:p>
            <a:pPr marL="457200" indent="-457200">
              <a:buFont typeface="+mj-lt"/>
              <a:buAutoNum type="arabicPeriod"/>
            </a:pPr>
            <a:r>
              <a:rPr lang="en-US" sz="3600" dirty="0" smtClean="0"/>
              <a:t>To be led by someone honest, authentic and competent</a:t>
            </a:r>
          </a:p>
          <a:p>
            <a:pPr marL="457200" indent="-457200">
              <a:buFont typeface="+mj-lt"/>
              <a:buAutoNum type="arabicPeriod"/>
            </a:pPr>
            <a:r>
              <a:rPr lang="en-US" sz="3600" dirty="0" smtClean="0"/>
              <a:t>A clear challenge to contribute to the organization’s purpose</a:t>
            </a:r>
          </a:p>
          <a:p>
            <a:pPr marL="457200" indent="-457200">
              <a:buFont typeface="+mj-lt"/>
              <a:buAutoNum type="arabicPeriod"/>
            </a:pPr>
            <a:r>
              <a:rPr lang="en-US" sz="3600" dirty="0" smtClean="0"/>
              <a:t>To share leadership</a:t>
            </a:r>
          </a:p>
          <a:p>
            <a:pPr marL="457200" indent="-457200">
              <a:buFont typeface="+mj-lt"/>
              <a:buAutoNum type="arabicPeriod"/>
            </a:pPr>
            <a:endParaRPr lang="en-US" dirty="0"/>
          </a:p>
          <a:p>
            <a:pPr marL="0" indent="0">
              <a:buNone/>
            </a:pPr>
            <a:endParaRPr lang="en-US" dirty="0"/>
          </a:p>
        </p:txBody>
      </p:sp>
    </p:spTree>
    <p:extLst>
      <p:ext uri="{BB962C8B-B14F-4D97-AF65-F5344CB8AC3E}">
        <p14:creationId xmlns:p14="http://schemas.microsoft.com/office/powerpoint/2010/main" val="40050804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80 Top Leaders Really Want</a:t>
            </a:r>
            <a:endParaRPr lang="en-US" dirty="0"/>
          </a:p>
        </p:txBody>
      </p:sp>
      <p:sp>
        <p:nvSpPr>
          <p:cNvPr id="3" name="Content Placeholder 2"/>
          <p:cNvSpPr>
            <a:spLocks noGrp="1"/>
          </p:cNvSpPr>
          <p:nvPr>
            <p:ph idx="1"/>
          </p:nvPr>
        </p:nvSpPr>
        <p:spPr>
          <a:xfrm>
            <a:off x="457200" y="2488358"/>
            <a:ext cx="8229600" cy="3988642"/>
          </a:xfrm>
        </p:spPr>
        <p:txBody>
          <a:bodyPr/>
          <a:lstStyle/>
          <a:p>
            <a:pPr marL="0" indent="0" algn="ctr">
              <a:buNone/>
            </a:pPr>
            <a:r>
              <a:rPr lang="en-US" sz="8800" dirty="0" smtClean="0"/>
              <a:t>DIALOGUE</a:t>
            </a:r>
            <a:endParaRPr lang="en-US" sz="8800" dirty="0" smtClean="0"/>
          </a:p>
          <a:p>
            <a:pPr marL="457200" indent="-457200">
              <a:buFont typeface="+mj-lt"/>
              <a:buAutoNum type="arabicPeriod"/>
            </a:pPr>
            <a:endParaRPr lang="en-US" dirty="0"/>
          </a:p>
          <a:p>
            <a:pPr marL="0" indent="0">
              <a:buNone/>
            </a:pPr>
            <a:endParaRPr lang="en-US" dirty="0"/>
          </a:p>
        </p:txBody>
      </p:sp>
    </p:spTree>
    <p:extLst>
      <p:ext uri="{BB962C8B-B14F-4D97-AF65-F5344CB8AC3E}">
        <p14:creationId xmlns:p14="http://schemas.microsoft.com/office/powerpoint/2010/main" val="2476214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554832" cy="990600"/>
          </a:xfrm>
        </p:spPr>
        <p:txBody>
          <a:bodyPr>
            <a:noAutofit/>
          </a:bodyPr>
          <a:lstStyle/>
          <a:p>
            <a:r>
              <a:rPr lang="en-US" sz="3200" i="1" dirty="0" smtClean="0"/>
              <a:t>How Do I Do It?</a:t>
            </a:r>
            <a:r>
              <a:rPr lang="en-US" sz="3200" dirty="0" smtClean="0"/>
              <a:t/>
            </a:r>
            <a:br>
              <a:rPr lang="en-US" sz="3200" dirty="0" smtClean="0"/>
            </a:br>
            <a:r>
              <a:rPr lang="en-US" sz="3200" dirty="0" smtClean="0"/>
              <a:t>A New Paradigm for 21</a:t>
            </a:r>
            <a:r>
              <a:rPr lang="en-US" sz="3200" baseline="30000" dirty="0" smtClean="0"/>
              <a:t>st</a:t>
            </a:r>
            <a:r>
              <a:rPr lang="en-US" sz="3200" dirty="0" smtClean="0"/>
              <a:t> Century Global Leaders</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07019536"/>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78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4">
                                            <p:graphicEl>
                                              <a:dgm id="{924BE00D-358C-CE46-95DF-EC49F58DFD9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4">
                                            <p:graphicEl>
                                              <a:dgm id="{62AF37DB-712F-2C46-BBEE-D3D524A9D96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4">
                                            <p:graphicEl>
                                              <a:dgm id="{88967538-2CE9-3446-BDE0-819CB02FDDA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sz="half" idx="1"/>
          </p:nvPr>
        </p:nvSpPr>
        <p:spPr>
          <a:xfrm>
            <a:off x="0" y="762000"/>
            <a:ext cx="5181600" cy="5181600"/>
          </a:xfrm>
        </p:spPr>
        <p:txBody>
          <a:bodyPr>
            <a:normAutofit fontScale="92500" lnSpcReduction="10000"/>
          </a:bodyPr>
          <a:lstStyle/>
          <a:p>
            <a:pPr algn="ctr" eaLnBrk="1" hangingPunct="1">
              <a:lnSpc>
                <a:spcPct val="90000"/>
              </a:lnSpc>
              <a:buFontTx/>
              <a:buNone/>
            </a:pPr>
            <a:endParaRPr lang="en-US" sz="4000" b="1" dirty="0" smtClean="0">
              <a:solidFill>
                <a:schemeClr val="bg1"/>
              </a:solidFill>
            </a:endParaRPr>
          </a:p>
          <a:p>
            <a:pPr algn="ctr">
              <a:buNone/>
            </a:pPr>
            <a:r>
              <a:rPr lang="en-US" sz="3200" b="1" dirty="0" smtClean="0">
                <a:solidFill>
                  <a:srgbClr val="FF0000"/>
                </a:solidFill>
                <a:latin typeface="Calibri" pitchFamily="34" charset="0"/>
                <a:cs typeface="Calibri" pitchFamily="34" charset="0"/>
              </a:rPr>
              <a:t>   But it shall not be so </a:t>
            </a:r>
            <a:br>
              <a:rPr lang="en-US" sz="3200" b="1" dirty="0" smtClean="0">
                <a:solidFill>
                  <a:srgbClr val="FF0000"/>
                </a:solidFill>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among you. But whoever would be great among you must be your servant,</a:t>
            </a:r>
            <a:r>
              <a:rPr lang="en-US" sz="3200" b="1" baseline="30000" dirty="0" smtClean="0">
                <a:solidFill>
                  <a:srgbClr val="FF0000"/>
                </a:solidFill>
                <a:latin typeface="Calibri" pitchFamily="34" charset="0"/>
                <a:cs typeface="Calibri" pitchFamily="34" charset="0"/>
              </a:rPr>
              <a:t> </a:t>
            </a:r>
            <a:r>
              <a:rPr lang="en-US" sz="3200" b="1" dirty="0" smtClean="0">
                <a:solidFill>
                  <a:srgbClr val="FF0000"/>
                </a:solidFill>
                <a:latin typeface="Calibri" pitchFamily="34" charset="0"/>
                <a:cs typeface="Calibri" pitchFamily="34" charset="0"/>
              </a:rPr>
              <a:t>and whoever would be first among you must be </a:t>
            </a:r>
            <a:br>
              <a:rPr lang="en-US" sz="3200" b="1" dirty="0" smtClean="0">
                <a:solidFill>
                  <a:srgbClr val="FF0000"/>
                </a:solidFill>
                <a:latin typeface="Calibri" pitchFamily="34" charset="0"/>
                <a:cs typeface="Calibri" pitchFamily="34" charset="0"/>
              </a:rPr>
            </a:br>
            <a:r>
              <a:rPr lang="en-US" sz="3200" b="1" dirty="0" smtClean="0">
                <a:solidFill>
                  <a:srgbClr val="FF0000"/>
                </a:solidFill>
                <a:latin typeface="Calibri" pitchFamily="34" charset="0"/>
                <a:cs typeface="Calibri" pitchFamily="34" charset="0"/>
              </a:rPr>
              <a:t>slave of all.  </a:t>
            </a:r>
          </a:p>
          <a:p>
            <a:pPr algn="ctr">
              <a:buNone/>
            </a:pPr>
            <a:r>
              <a:rPr lang="en-US" sz="3200" b="1" dirty="0" smtClean="0">
                <a:solidFill>
                  <a:srgbClr val="FF0000"/>
                </a:solidFill>
                <a:latin typeface="Calibri" pitchFamily="34" charset="0"/>
                <a:cs typeface="Calibri" pitchFamily="34" charset="0"/>
              </a:rPr>
              <a:t>   Mark 10:43-44</a:t>
            </a:r>
          </a:p>
          <a:p>
            <a:pPr algn="ctr">
              <a:buNone/>
            </a:pPr>
            <a:endParaRPr lang="en-US" sz="3200" b="1" dirty="0">
              <a:solidFill>
                <a:srgbClr val="FF0000"/>
              </a:solidFill>
              <a:latin typeface="Calibri" pitchFamily="34" charset="0"/>
              <a:cs typeface="Calibri" pitchFamily="34" charset="0"/>
            </a:endParaRPr>
          </a:p>
          <a:p>
            <a:pPr algn="ctr">
              <a:buNone/>
            </a:pPr>
            <a:r>
              <a:rPr lang="en-US" sz="3200" b="1" dirty="0" smtClean="0">
                <a:solidFill>
                  <a:srgbClr val="FF0000"/>
                </a:solidFill>
                <a:latin typeface="Calibri" pitchFamily="34" charset="0"/>
                <a:cs typeface="Calibri" pitchFamily="34" charset="0"/>
              </a:rPr>
              <a:t>   Leader as Hero?</a:t>
            </a:r>
            <a:endParaRPr lang="en-US" sz="3200" b="1" dirty="0">
              <a:solidFill>
                <a:srgbClr val="FF0000"/>
              </a:solidFill>
              <a:latin typeface="Calibri" pitchFamily="34" charset="0"/>
              <a:cs typeface="Calibri" pitchFamily="34" charset="0"/>
            </a:endParaRPr>
          </a:p>
        </p:txBody>
      </p:sp>
      <p:pic>
        <p:nvPicPr>
          <p:cNvPr id="6147" name="Picture 12" descr="2Closer in full shot of washing"/>
          <p:cNvPicPr>
            <a:picLocks noGrp="1" noChangeAspect="1" noChangeArrowheads="1"/>
          </p:cNvPicPr>
          <p:nvPr>
            <p:ph sz="half" idx="2"/>
          </p:nvPr>
        </p:nvPicPr>
        <p:blipFill>
          <a:blip r:embed="rId2" cstate="print"/>
          <a:srcRect/>
          <a:stretch>
            <a:fillRect/>
          </a:stretch>
        </p:blipFill>
        <p:spPr>
          <a:xfrm>
            <a:off x="5274758" y="838200"/>
            <a:ext cx="3829050" cy="5105400"/>
          </a:xfrm>
          <a:noFill/>
        </p:spPr>
      </p:pic>
    </p:spTree>
    <p:extLst>
      <p:ext uri="{BB962C8B-B14F-4D97-AF65-F5344CB8AC3E}">
        <p14:creationId xmlns:p14="http://schemas.microsoft.com/office/powerpoint/2010/main" val="29025872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Servant Leader</a:t>
            </a:r>
            <a:endParaRPr lang="en-US" b="1" dirty="0"/>
          </a:p>
        </p:txBody>
      </p:sp>
      <p:sp>
        <p:nvSpPr>
          <p:cNvPr id="3" name="Content Placeholder 2"/>
          <p:cNvSpPr>
            <a:spLocks noGrp="1"/>
          </p:cNvSpPr>
          <p:nvPr>
            <p:ph idx="1"/>
          </p:nvPr>
        </p:nvSpPr>
        <p:spPr>
          <a:xfrm>
            <a:off x="457200" y="1600200"/>
            <a:ext cx="8229600" cy="3888931"/>
          </a:xfrm>
        </p:spPr>
        <p:txBody>
          <a:bodyPr>
            <a:normAutofit lnSpcReduction="10000"/>
          </a:bodyPr>
          <a:lstStyle/>
          <a:p>
            <a:pPr marL="457200" indent="-457200">
              <a:lnSpc>
                <a:spcPct val="120000"/>
              </a:lnSpc>
              <a:buFont typeface="+mj-lt"/>
              <a:buAutoNum type="arabicPeriod"/>
            </a:pPr>
            <a:r>
              <a:rPr lang="en-US" b="1" dirty="0"/>
              <a:t>Fully embraces God’s call </a:t>
            </a:r>
            <a:r>
              <a:rPr lang="en-US" dirty="0"/>
              <a:t>to global level leadership of the organization </a:t>
            </a:r>
            <a:endParaRPr lang="en-US" dirty="0" smtClean="0"/>
          </a:p>
          <a:p>
            <a:pPr marL="457200" indent="-457200">
              <a:lnSpc>
                <a:spcPct val="120000"/>
              </a:lnSpc>
              <a:buFont typeface="+mj-lt"/>
              <a:buAutoNum type="arabicPeriod"/>
            </a:pPr>
            <a:r>
              <a:rPr lang="en-US" b="1" dirty="0" smtClean="0"/>
              <a:t>Increases </a:t>
            </a:r>
            <a:r>
              <a:rPr lang="en-US" b="1" dirty="0"/>
              <a:t>in virtues </a:t>
            </a:r>
            <a:r>
              <a:rPr lang="en-US" dirty="0"/>
              <a:t>of </a:t>
            </a:r>
            <a:r>
              <a:rPr lang="en-US" i="1" dirty="0" err="1"/>
              <a:t>agapao</a:t>
            </a:r>
            <a:r>
              <a:rPr lang="en-US" i="1" dirty="0"/>
              <a:t> </a:t>
            </a:r>
            <a:r>
              <a:rPr lang="en-US" dirty="0"/>
              <a:t>love, humility, altruism, vision, trust, empowerment, and service </a:t>
            </a:r>
          </a:p>
          <a:p>
            <a:pPr marL="457200" indent="-457200">
              <a:lnSpc>
                <a:spcPct val="120000"/>
              </a:lnSpc>
              <a:buFont typeface="+mj-lt"/>
              <a:buAutoNum type="arabicPeriod"/>
            </a:pPr>
            <a:r>
              <a:rPr lang="en-US" b="1" dirty="0"/>
              <a:t>Listens </a:t>
            </a:r>
            <a:r>
              <a:rPr lang="en-US" dirty="0"/>
              <a:t>in order to understand and empathize </a:t>
            </a:r>
          </a:p>
          <a:p>
            <a:pPr marL="457200" indent="-457200">
              <a:lnSpc>
                <a:spcPct val="120000"/>
              </a:lnSpc>
              <a:buFont typeface="+mj-lt"/>
              <a:buAutoNum type="arabicPeriod"/>
            </a:pPr>
            <a:r>
              <a:rPr lang="en-US" b="1" dirty="0"/>
              <a:t>Embraces suffering </a:t>
            </a:r>
            <a:r>
              <a:rPr lang="en-US" dirty="0"/>
              <a:t>(pruning, pain, rejection, increased </a:t>
            </a:r>
            <a:r>
              <a:rPr lang="en-US" dirty="0" smtClean="0"/>
              <a:t>criticism</a:t>
            </a:r>
            <a:r>
              <a:rPr lang="en-US" dirty="0"/>
              <a:t>, and misunderstanding) </a:t>
            </a:r>
          </a:p>
          <a:p>
            <a:pPr marL="457200" indent="-457200">
              <a:lnSpc>
                <a:spcPct val="120000"/>
              </a:lnSpc>
              <a:buFont typeface="+mj-lt"/>
              <a:buAutoNum type="arabicPeriod"/>
            </a:pPr>
            <a:r>
              <a:rPr lang="en-US" b="1" dirty="0"/>
              <a:t>Shares leadership</a:t>
            </a:r>
            <a:r>
              <a:rPr lang="en-US" dirty="0"/>
              <a:t>; follows and leads equally </a:t>
            </a:r>
            <a:r>
              <a:rPr lang="en-US" dirty="0" smtClean="0"/>
              <a:t>well</a:t>
            </a:r>
            <a:endParaRPr lang="en-US" dirty="0"/>
          </a:p>
        </p:txBody>
      </p:sp>
      <p:sp>
        <p:nvSpPr>
          <p:cNvPr id="4" name="Oval 3"/>
          <p:cNvSpPr/>
          <p:nvPr/>
        </p:nvSpPr>
        <p:spPr>
          <a:xfrm>
            <a:off x="8220553" y="5939731"/>
            <a:ext cx="191176" cy="17750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554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Test of Servant Leadership</a:t>
            </a:r>
            <a:endParaRPr lang="en-US" b="1" dirty="0"/>
          </a:p>
        </p:txBody>
      </p:sp>
      <p:sp>
        <p:nvSpPr>
          <p:cNvPr id="3" name="Content Placeholder 2"/>
          <p:cNvSpPr>
            <a:spLocks noGrp="1"/>
          </p:cNvSpPr>
          <p:nvPr>
            <p:ph idx="1"/>
          </p:nvPr>
        </p:nvSpPr>
        <p:spPr/>
        <p:txBody>
          <a:bodyPr>
            <a:normAutofit/>
          </a:bodyPr>
          <a:lstStyle/>
          <a:p>
            <a:pPr marL="0" indent="0" algn="ctr">
              <a:buNone/>
            </a:pPr>
            <a:r>
              <a:rPr lang="en-US" sz="3200" dirty="0" smtClean="0"/>
              <a:t>The </a:t>
            </a:r>
            <a:r>
              <a:rPr lang="en-US" sz="3200" dirty="0"/>
              <a:t>servant-leader is servant </a:t>
            </a:r>
            <a:r>
              <a:rPr lang="en-US" sz="3200" dirty="0" smtClean="0"/>
              <a:t>first.</a:t>
            </a:r>
          </a:p>
          <a:p>
            <a:pPr marL="0" indent="0" algn="ctr">
              <a:buNone/>
            </a:pPr>
            <a:endParaRPr lang="en-US" sz="3200" dirty="0"/>
          </a:p>
          <a:p>
            <a:pPr marL="0" indent="0" algn="ctr">
              <a:buNone/>
            </a:pPr>
            <a:r>
              <a:rPr lang="en-US" sz="3200" dirty="0" smtClean="0"/>
              <a:t>Do </a:t>
            </a:r>
            <a:r>
              <a:rPr lang="en-US" sz="3200" dirty="0"/>
              <a:t>those served grow as persons? Do they, </a:t>
            </a:r>
            <a:r>
              <a:rPr lang="en-US" sz="3200" i="1" dirty="0"/>
              <a:t>while being served</a:t>
            </a:r>
            <a:r>
              <a:rPr lang="en-US" sz="3200" dirty="0"/>
              <a:t>, become healthier, wiser, freer, more autonomous, more likely themselves to become servants</a:t>
            </a:r>
            <a:r>
              <a:rPr lang="en-US" sz="3200" dirty="0" smtClean="0"/>
              <a:t>?</a:t>
            </a:r>
          </a:p>
          <a:p>
            <a:pPr marL="0" indent="0" algn="ctr">
              <a:buNone/>
            </a:pPr>
            <a:endParaRPr lang="en-US" sz="3200" dirty="0"/>
          </a:p>
          <a:p>
            <a:pPr marL="0" indent="0" algn="ctr">
              <a:buNone/>
            </a:pPr>
            <a:endParaRPr lang="en-US" sz="2000" dirty="0" smtClean="0"/>
          </a:p>
          <a:p>
            <a:pPr marL="0" indent="0" algn="ctr">
              <a:buNone/>
            </a:pPr>
            <a:r>
              <a:rPr lang="en-US" sz="2000" dirty="0" smtClean="0"/>
              <a:t>Source: Robert Greenleaf, </a:t>
            </a:r>
            <a:r>
              <a:rPr lang="en-US" sz="2000" i="1" dirty="0" smtClean="0"/>
              <a:t>Servant Leadership (1977)</a:t>
            </a:r>
            <a:endParaRPr lang="en-US" sz="2000" dirty="0"/>
          </a:p>
          <a:p>
            <a:endParaRPr lang="en-US" dirty="0"/>
          </a:p>
        </p:txBody>
      </p:sp>
    </p:spTree>
    <p:extLst>
      <p:ext uri="{BB962C8B-B14F-4D97-AF65-F5344CB8AC3E}">
        <p14:creationId xmlns:p14="http://schemas.microsoft.com/office/powerpoint/2010/main" val="305577896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Distance Leader</a:t>
            </a:r>
            <a:endParaRPr lang="en-US" b="1" dirty="0"/>
          </a:p>
        </p:txBody>
      </p:sp>
      <p:sp>
        <p:nvSpPr>
          <p:cNvPr id="3" name="Content Placeholder 2"/>
          <p:cNvSpPr>
            <a:spLocks noGrp="1"/>
          </p:cNvSpPr>
          <p:nvPr>
            <p:ph idx="1"/>
          </p:nvPr>
        </p:nvSpPr>
        <p:spPr>
          <a:xfrm>
            <a:off x="581422" y="1524000"/>
            <a:ext cx="8105378" cy="4967946"/>
          </a:xfrm>
        </p:spPr>
        <p:txBody>
          <a:bodyPr>
            <a:noAutofit/>
          </a:bodyPr>
          <a:lstStyle/>
          <a:p>
            <a:pPr marL="457200" indent="-457200">
              <a:lnSpc>
                <a:spcPct val="120000"/>
              </a:lnSpc>
              <a:buAutoNum type="arabicPeriod"/>
            </a:pPr>
            <a:r>
              <a:rPr lang="en-US" dirty="0" smtClean="0"/>
              <a:t>Enjoys a </a:t>
            </a:r>
            <a:r>
              <a:rPr lang="en-US" b="1" dirty="0" smtClean="0"/>
              <a:t>stable </a:t>
            </a:r>
            <a:r>
              <a:rPr lang="en-US" b="1" dirty="0"/>
              <a:t>personal </a:t>
            </a:r>
            <a:r>
              <a:rPr lang="en-US" b="1" dirty="0" smtClean="0"/>
              <a:t>life</a:t>
            </a:r>
          </a:p>
          <a:p>
            <a:pPr marL="457200" indent="-457200">
              <a:lnSpc>
                <a:spcPct val="120000"/>
              </a:lnSpc>
              <a:buAutoNum type="arabicPeriod"/>
            </a:pPr>
            <a:r>
              <a:rPr lang="en-US" dirty="0" smtClean="0"/>
              <a:t>Leverages </a:t>
            </a:r>
            <a:r>
              <a:rPr lang="en-US" dirty="0"/>
              <a:t>face-to-face and mediated communication </a:t>
            </a:r>
            <a:r>
              <a:rPr lang="en-US" dirty="0" smtClean="0"/>
              <a:t>to </a:t>
            </a:r>
            <a:r>
              <a:rPr lang="en-US" b="1" dirty="0"/>
              <a:t>rapidly build trusting </a:t>
            </a:r>
            <a:r>
              <a:rPr lang="en-US" b="1" dirty="0" smtClean="0"/>
              <a:t>relationships</a:t>
            </a:r>
          </a:p>
          <a:p>
            <a:pPr marL="457200" indent="-457200">
              <a:lnSpc>
                <a:spcPct val="120000"/>
              </a:lnSpc>
              <a:buAutoNum type="arabicPeriod"/>
            </a:pPr>
            <a:r>
              <a:rPr lang="en-US" b="1" dirty="0" smtClean="0"/>
              <a:t>Asserts </a:t>
            </a:r>
            <a:r>
              <a:rPr lang="en-US" b="1" dirty="0"/>
              <a:t>authority </a:t>
            </a:r>
            <a:r>
              <a:rPr lang="en-US" dirty="0"/>
              <a:t>without being overbearing, </a:t>
            </a:r>
            <a:r>
              <a:rPr lang="en-US" dirty="0" smtClean="0"/>
              <a:t>inflexible </a:t>
            </a:r>
            <a:r>
              <a:rPr lang="en-US" dirty="0"/>
              <a:t>or controlling; mentors with empathy </a:t>
            </a:r>
            <a:endParaRPr lang="en-US" dirty="0" smtClean="0"/>
          </a:p>
          <a:p>
            <a:pPr marL="457200" indent="-457200">
              <a:lnSpc>
                <a:spcPct val="120000"/>
              </a:lnSpc>
              <a:buAutoNum type="arabicPeriod"/>
            </a:pPr>
            <a:r>
              <a:rPr lang="en-US" dirty="0" smtClean="0"/>
              <a:t>Is a </a:t>
            </a:r>
            <a:r>
              <a:rPr lang="en-US" b="1" dirty="0" smtClean="0"/>
              <a:t>global </a:t>
            </a:r>
            <a:r>
              <a:rPr lang="en-US" b="1" dirty="0"/>
              <a:t>thinker</a:t>
            </a:r>
            <a:r>
              <a:rPr lang="en-US" dirty="0"/>
              <a:t>; able to solve increasingly complex </a:t>
            </a:r>
            <a:r>
              <a:rPr lang="en-US" dirty="0" smtClean="0"/>
              <a:t>problems </a:t>
            </a:r>
            <a:r>
              <a:rPr lang="en-US" dirty="0"/>
              <a:t>and offer flexibility in local </a:t>
            </a:r>
            <a:r>
              <a:rPr lang="en-US" dirty="0" smtClean="0"/>
              <a:t>implementation</a:t>
            </a:r>
          </a:p>
          <a:p>
            <a:pPr marL="457200" indent="-457200">
              <a:lnSpc>
                <a:spcPct val="120000"/>
              </a:lnSpc>
              <a:buAutoNum type="arabicPeriod"/>
            </a:pPr>
            <a:r>
              <a:rPr lang="en-US" b="1" dirty="0" smtClean="0"/>
              <a:t>Builds </a:t>
            </a:r>
            <a:r>
              <a:rPr lang="en-US" b="1" dirty="0"/>
              <a:t>virtual teams </a:t>
            </a:r>
            <a:r>
              <a:rPr lang="en-US" dirty="0"/>
              <a:t>that connect people, manage </a:t>
            </a:r>
            <a:r>
              <a:rPr lang="en-US" dirty="0" smtClean="0"/>
              <a:t>information</a:t>
            </a:r>
            <a:r>
              <a:rPr lang="en-US" dirty="0"/>
              <a:t>, and execute action across </a:t>
            </a:r>
            <a:r>
              <a:rPr lang="en-US" dirty="0" smtClean="0"/>
              <a:t>borders</a:t>
            </a:r>
          </a:p>
        </p:txBody>
      </p:sp>
      <p:sp>
        <p:nvSpPr>
          <p:cNvPr id="4" name="Oval 3"/>
          <p:cNvSpPr/>
          <p:nvPr/>
        </p:nvSpPr>
        <p:spPr>
          <a:xfrm>
            <a:off x="8220553" y="5939731"/>
            <a:ext cx="191176" cy="17750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44001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317184"/>
          </a:xfrm>
        </p:spPr>
        <p:txBody>
          <a:bodyPr>
            <a:normAutofit/>
          </a:bodyPr>
          <a:lstStyle/>
          <a:p>
            <a:r>
              <a:rPr lang="en-US" b="1" dirty="0" smtClean="0"/>
              <a:t>Q: How do I improve my virtual team meetings?</a:t>
            </a:r>
            <a:br>
              <a:rPr lang="en-US" b="1" dirty="0" smtClean="0"/>
            </a:br>
            <a:r>
              <a:rPr lang="en-US" b="1" dirty="0"/>
              <a:t/>
            </a:r>
            <a:br>
              <a:rPr lang="en-US" b="1" dirty="0"/>
            </a:br>
            <a:r>
              <a:rPr lang="en-US" b="1" dirty="0" smtClean="0"/>
              <a:t>A: Visit </a:t>
            </a:r>
            <a:r>
              <a:rPr lang="en-US" b="1" dirty="0" smtClean="0">
                <a:hlinkClick r:id="rId2"/>
              </a:rPr>
              <a:t>www.onleadingwell.com</a:t>
            </a:r>
            <a:r>
              <a:rPr lang="en-US" b="1" dirty="0" smtClean="0"/>
              <a:t>. Search for ‘virtual’</a:t>
            </a:r>
            <a:endParaRPr lang="en-US" b="1" dirty="0"/>
          </a:p>
        </p:txBody>
      </p:sp>
      <p:sp>
        <p:nvSpPr>
          <p:cNvPr id="3" name="Content Placeholder 2"/>
          <p:cNvSpPr>
            <a:spLocks noGrp="1"/>
          </p:cNvSpPr>
          <p:nvPr>
            <p:ph idx="1"/>
          </p:nvPr>
        </p:nvSpPr>
        <p:spPr>
          <a:xfrm>
            <a:off x="581422" y="1524000"/>
            <a:ext cx="8105378" cy="4967946"/>
          </a:xfrm>
        </p:spPr>
        <p:txBody>
          <a:bodyPr>
            <a:noAutofit/>
          </a:bodyPr>
          <a:lstStyle/>
          <a:p>
            <a:pPr marL="457200" indent="-457200">
              <a:lnSpc>
                <a:spcPct val="120000"/>
              </a:lnSpc>
              <a:buAutoNum type="arabicPeriod"/>
            </a:pPr>
            <a:endParaRPr lang="en-US" dirty="0" smtClean="0"/>
          </a:p>
          <a:p>
            <a:pPr marL="457200" indent="-457200">
              <a:lnSpc>
                <a:spcPct val="120000"/>
              </a:lnSpc>
              <a:buAutoNum type="arabicPeriod"/>
            </a:pPr>
            <a:endParaRPr lang="en-US" dirty="0" smtClean="0"/>
          </a:p>
        </p:txBody>
      </p:sp>
    </p:spTree>
    <p:extLst>
      <p:ext uri="{BB962C8B-B14F-4D97-AF65-F5344CB8AC3E}">
        <p14:creationId xmlns:p14="http://schemas.microsoft.com/office/powerpoint/2010/main" val="18330979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399"/>
            <a:ext cx="8229600" cy="1195443"/>
          </a:xfrm>
        </p:spPr>
        <p:txBody>
          <a:bodyPr>
            <a:normAutofit fontScale="90000"/>
          </a:bodyPr>
          <a:lstStyle/>
          <a:p>
            <a:r>
              <a:rPr lang="en-US" b="1" dirty="0" smtClean="0"/>
              <a:t>Effective 21</a:t>
            </a:r>
            <a:r>
              <a:rPr lang="en-US" b="1" baseline="30000" dirty="0" smtClean="0"/>
              <a:t>st</a:t>
            </a:r>
            <a:r>
              <a:rPr lang="en-US" b="1" dirty="0" smtClean="0"/>
              <a:t> Century Global Leaders understand that …</a:t>
            </a:r>
            <a:endParaRPr lang="en-US" b="1" dirty="0"/>
          </a:p>
        </p:txBody>
      </p:sp>
      <p:sp>
        <p:nvSpPr>
          <p:cNvPr id="3" name="Content Placeholder 2"/>
          <p:cNvSpPr>
            <a:spLocks noGrp="1"/>
          </p:cNvSpPr>
          <p:nvPr>
            <p:ph idx="1"/>
          </p:nvPr>
        </p:nvSpPr>
        <p:spPr>
          <a:xfrm>
            <a:off x="457200" y="2080732"/>
            <a:ext cx="8229600" cy="4396268"/>
          </a:xfrm>
        </p:spPr>
        <p:txBody>
          <a:bodyPr>
            <a:normAutofit/>
          </a:bodyPr>
          <a:lstStyle/>
          <a:p>
            <a:pPr marL="0" indent="0" algn="ctr">
              <a:buNone/>
            </a:pPr>
            <a:r>
              <a:rPr lang="en-US" sz="5400" b="1" dirty="0" smtClean="0"/>
              <a:t>Culture eats Strategy </a:t>
            </a:r>
            <a:br>
              <a:rPr lang="en-US" sz="5400" b="1" dirty="0" smtClean="0"/>
            </a:br>
            <a:r>
              <a:rPr lang="en-US" sz="5400" b="1" dirty="0" smtClean="0"/>
              <a:t>for breakfast</a:t>
            </a:r>
          </a:p>
          <a:p>
            <a:pPr marL="0" indent="0" algn="ctr">
              <a:buNone/>
            </a:pPr>
            <a:r>
              <a:rPr lang="en-US" sz="4000" dirty="0" smtClean="0"/>
              <a:t>- Peter </a:t>
            </a:r>
            <a:r>
              <a:rPr lang="en-US" sz="4000" dirty="0" err="1" smtClean="0"/>
              <a:t>Drucker</a:t>
            </a:r>
            <a:endParaRPr lang="en-US" sz="4000" dirty="0"/>
          </a:p>
          <a:p>
            <a:pPr marL="0" indent="0" algn="ctr">
              <a:buNone/>
            </a:pPr>
            <a:endParaRPr lang="en-US" sz="2000" dirty="0" smtClean="0"/>
          </a:p>
          <a:p>
            <a:pPr marL="0" indent="0" algn="ctr">
              <a:buNone/>
            </a:pPr>
            <a:endParaRPr lang="en-US" dirty="0"/>
          </a:p>
        </p:txBody>
      </p:sp>
    </p:spTree>
    <p:extLst>
      <p:ext uri="{BB962C8B-B14F-4D97-AF65-F5344CB8AC3E}">
        <p14:creationId xmlns:p14="http://schemas.microsoft.com/office/powerpoint/2010/main" val="202132991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ltureEatsStrategy_627x33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87" y="818370"/>
            <a:ext cx="9275349" cy="4896556"/>
          </a:xfrm>
          <a:prstGeom prst="rect">
            <a:avLst/>
          </a:prstGeom>
        </p:spPr>
      </p:pic>
    </p:spTree>
    <p:extLst>
      <p:ext uri="{BB962C8B-B14F-4D97-AF65-F5344CB8AC3E}">
        <p14:creationId xmlns:p14="http://schemas.microsoft.com/office/powerpoint/2010/main" val="116448782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lture eats strategy ledelsesmonst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350" y="409650"/>
            <a:ext cx="8450458" cy="5161408"/>
          </a:xfrm>
          <a:prstGeom prst="rect">
            <a:avLst/>
          </a:prstGeom>
        </p:spPr>
      </p:pic>
    </p:spTree>
    <p:extLst>
      <p:ext uri="{BB962C8B-B14F-4D97-AF65-F5344CB8AC3E}">
        <p14:creationId xmlns:p14="http://schemas.microsoft.com/office/powerpoint/2010/main" val="333208530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60" y="62753"/>
            <a:ext cx="8943348" cy="1283167"/>
          </a:xfrm>
        </p:spPr>
        <p:txBody>
          <a:bodyPr/>
          <a:lstStyle/>
          <a:p>
            <a:r>
              <a:rPr lang="en-US" dirty="0" smtClean="0"/>
              <a:t>Cross-Cultural Leadership</a:t>
            </a:r>
            <a:endParaRPr lang="en-US" dirty="0"/>
          </a:p>
        </p:txBody>
      </p:sp>
      <p:sp>
        <p:nvSpPr>
          <p:cNvPr id="3" name="Content Placeholder 2"/>
          <p:cNvSpPr>
            <a:spLocks noGrp="1"/>
          </p:cNvSpPr>
          <p:nvPr>
            <p:ph idx="1"/>
          </p:nvPr>
        </p:nvSpPr>
        <p:spPr/>
        <p:txBody>
          <a:bodyPr>
            <a:normAutofit/>
          </a:bodyPr>
          <a:lstStyle/>
          <a:p>
            <a:pPr marL="0" indent="0">
              <a:lnSpc>
                <a:spcPct val="120000"/>
              </a:lnSpc>
              <a:buNone/>
            </a:pPr>
            <a:r>
              <a:rPr lang="en-US" dirty="0"/>
              <a:t>For God’s people to work together effectively, implicit assumptions about leadership need to be made explicit. They must be evaluated in light of sound social science research and biblical principles. The church in the North and South, the East and West acts out of unconscious and often confusing assumptions about leadership. We must appreciate the differences and challenge some of the </a:t>
            </a:r>
            <a:r>
              <a:rPr lang="en-US" dirty="0" smtClean="0"/>
              <a:t>misconceptions </a:t>
            </a:r>
            <a:r>
              <a:rPr lang="en-US" dirty="0"/>
              <a:t>in order to work together as the worldwide body of Christ. </a:t>
            </a:r>
          </a:p>
          <a:p>
            <a:pPr marL="0" indent="0">
              <a:lnSpc>
                <a:spcPct val="120000"/>
              </a:lnSpc>
              <a:buNone/>
            </a:pPr>
            <a:r>
              <a:rPr lang="en-US" sz="2000" dirty="0" smtClean="0"/>
              <a:t>Jim Plueddemann, </a:t>
            </a:r>
            <a:r>
              <a:rPr lang="en-US" sz="2000" i="1" dirty="0" smtClean="0"/>
              <a:t>Leading Across Cultures: Effective Ministry in the Global Church (2009)</a:t>
            </a:r>
            <a:endParaRPr lang="en-US" sz="2000" dirty="0" smtClean="0"/>
          </a:p>
        </p:txBody>
      </p:sp>
    </p:spTree>
    <p:extLst>
      <p:ext uri="{BB962C8B-B14F-4D97-AF65-F5344CB8AC3E}">
        <p14:creationId xmlns:p14="http://schemas.microsoft.com/office/powerpoint/2010/main" val="2069751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60" y="62753"/>
            <a:ext cx="8943348" cy="1283167"/>
          </a:xfrm>
        </p:spPr>
        <p:txBody>
          <a:bodyPr/>
          <a:lstStyle/>
          <a:p>
            <a:r>
              <a:rPr lang="en-US" dirty="0" smtClean="0"/>
              <a:t>Cross-Cultural Leader</a:t>
            </a:r>
            <a:endParaRPr lang="en-US" dirty="0"/>
          </a:p>
        </p:txBody>
      </p:sp>
      <p:sp>
        <p:nvSpPr>
          <p:cNvPr id="3" name="Content Placeholder 2"/>
          <p:cNvSpPr>
            <a:spLocks noGrp="1"/>
          </p:cNvSpPr>
          <p:nvPr>
            <p:ph idx="1"/>
          </p:nvPr>
        </p:nvSpPr>
        <p:spPr/>
        <p:txBody>
          <a:bodyPr>
            <a:normAutofit/>
          </a:bodyPr>
          <a:lstStyle/>
          <a:p>
            <a:pPr marL="514350" indent="-514350">
              <a:lnSpc>
                <a:spcPct val="120000"/>
              </a:lnSpc>
              <a:buAutoNum type="arabicPeriod"/>
            </a:pPr>
            <a:r>
              <a:rPr lang="en-US" b="1" dirty="0" smtClean="0"/>
              <a:t>Grows in self</a:t>
            </a:r>
            <a:r>
              <a:rPr lang="en-US" b="1" dirty="0"/>
              <a:t>-awareness </a:t>
            </a:r>
            <a:r>
              <a:rPr lang="en-US" dirty="0"/>
              <a:t>of personal cultural values and </a:t>
            </a:r>
            <a:r>
              <a:rPr lang="en-US" dirty="0" smtClean="0"/>
              <a:t>biases</a:t>
            </a:r>
          </a:p>
          <a:p>
            <a:pPr marL="514350" indent="-514350">
              <a:lnSpc>
                <a:spcPct val="120000"/>
              </a:lnSpc>
              <a:buAutoNum type="arabicPeriod"/>
            </a:pPr>
            <a:r>
              <a:rPr lang="en-US" dirty="0" smtClean="0"/>
              <a:t>Demonstrates cultural </a:t>
            </a:r>
            <a:r>
              <a:rPr lang="en-US" b="1" dirty="0"/>
              <a:t>interest</a:t>
            </a:r>
            <a:r>
              <a:rPr lang="en-US" dirty="0"/>
              <a:t>, </a:t>
            </a:r>
            <a:r>
              <a:rPr lang="en-US" b="1" dirty="0"/>
              <a:t>sensitivity</a:t>
            </a:r>
            <a:r>
              <a:rPr lang="en-US" dirty="0"/>
              <a:t>, and </a:t>
            </a:r>
            <a:r>
              <a:rPr lang="en-US" b="1" dirty="0" smtClean="0"/>
              <a:t>adaptability</a:t>
            </a:r>
          </a:p>
          <a:p>
            <a:pPr marL="514350" indent="-514350">
              <a:lnSpc>
                <a:spcPct val="120000"/>
              </a:lnSpc>
              <a:buAutoNum type="arabicPeriod"/>
            </a:pPr>
            <a:r>
              <a:rPr lang="en-US" dirty="0" smtClean="0"/>
              <a:t>Fosters </a:t>
            </a:r>
            <a:r>
              <a:rPr lang="en-US" b="1" dirty="0"/>
              <a:t>mutuality</a:t>
            </a:r>
            <a:r>
              <a:rPr lang="en-US" dirty="0"/>
              <a:t> and </a:t>
            </a:r>
            <a:r>
              <a:rPr lang="en-US" b="1" dirty="0"/>
              <a:t>participation</a:t>
            </a:r>
            <a:r>
              <a:rPr lang="en-US" dirty="0"/>
              <a:t> in all leadership venues </a:t>
            </a:r>
            <a:endParaRPr lang="en-US" dirty="0" smtClean="0"/>
          </a:p>
          <a:p>
            <a:pPr marL="514350" indent="-514350">
              <a:lnSpc>
                <a:spcPct val="120000"/>
              </a:lnSpc>
              <a:buAutoNum type="arabicPeriod"/>
            </a:pPr>
            <a:r>
              <a:rPr lang="en-US" dirty="0" smtClean="0"/>
              <a:t>Understands </a:t>
            </a:r>
            <a:r>
              <a:rPr lang="en-US" b="1" dirty="0"/>
              <a:t>cultural indices’ impact </a:t>
            </a:r>
            <a:r>
              <a:rPr lang="en-US" dirty="0"/>
              <a:t>on strategy </a:t>
            </a:r>
            <a:r>
              <a:rPr lang="en-US" dirty="0" smtClean="0"/>
              <a:t>implementation </a:t>
            </a:r>
            <a:r>
              <a:rPr lang="en-US" dirty="0"/>
              <a:t>and </a:t>
            </a:r>
            <a:r>
              <a:rPr lang="en-US" b="1" dirty="0"/>
              <a:t>adjusts leadership </a:t>
            </a:r>
            <a:r>
              <a:rPr lang="en-US" dirty="0" smtClean="0"/>
              <a:t>appropriately</a:t>
            </a:r>
          </a:p>
        </p:txBody>
      </p:sp>
      <p:sp>
        <p:nvSpPr>
          <p:cNvPr id="4" name="Oval 3"/>
          <p:cNvSpPr/>
          <p:nvPr/>
        </p:nvSpPr>
        <p:spPr>
          <a:xfrm>
            <a:off x="8220553" y="5939731"/>
            <a:ext cx="191176" cy="17750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6549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074" y="317033"/>
            <a:ext cx="8699834" cy="1283167"/>
          </a:xfrm>
        </p:spPr>
        <p:txBody>
          <a:bodyPr>
            <a:normAutofit fontScale="90000"/>
          </a:bodyPr>
          <a:lstStyle/>
          <a:p>
            <a:r>
              <a:rPr lang="en-US" b="1" dirty="0" smtClean="0"/>
              <a:t>Portrait of a Universally Desirable </a:t>
            </a:r>
            <a:br>
              <a:rPr lang="en-US" b="1" dirty="0" smtClean="0"/>
            </a:br>
            <a:r>
              <a:rPr lang="en-US" b="1" dirty="0" smtClean="0"/>
              <a:t>Global Leader</a:t>
            </a:r>
            <a:endParaRPr lang="en-US" b="1" dirty="0"/>
          </a:p>
        </p:txBody>
      </p:sp>
      <p:sp>
        <p:nvSpPr>
          <p:cNvPr id="3" name="Content Placeholder 2"/>
          <p:cNvSpPr>
            <a:spLocks noGrp="1"/>
          </p:cNvSpPr>
          <p:nvPr>
            <p:ph idx="1"/>
          </p:nvPr>
        </p:nvSpPr>
        <p:spPr/>
        <p:txBody>
          <a:bodyPr>
            <a:normAutofit/>
          </a:bodyPr>
          <a:lstStyle/>
          <a:p>
            <a:pPr marL="0" indent="0">
              <a:lnSpc>
                <a:spcPct val="120000"/>
              </a:lnSpc>
              <a:buNone/>
            </a:pPr>
            <a:r>
              <a:rPr lang="en-US" sz="3600" b="1" dirty="0" smtClean="0"/>
              <a:t>A man or woman who exhibits the highest levels of </a:t>
            </a:r>
            <a:r>
              <a:rPr lang="en-US" sz="3600" b="1" u="sng" dirty="0" smtClean="0"/>
              <a:t>integrity</a:t>
            </a:r>
            <a:r>
              <a:rPr lang="en-US" sz="3600" b="1" dirty="0" smtClean="0"/>
              <a:t>, </a:t>
            </a:r>
            <a:br>
              <a:rPr lang="en-US" sz="3600" b="1" dirty="0" smtClean="0"/>
            </a:br>
            <a:r>
              <a:rPr lang="en-US" sz="3600" b="1" dirty="0" smtClean="0"/>
              <a:t>has </a:t>
            </a:r>
            <a:r>
              <a:rPr lang="en-US" sz="3600" b="1" u="sng" dirty="0" smtClean="0"/>
              <a:t>foresight</a:t>
            </a:r>
            <a:r>
              <a:rPr lang="en-US" sz="3600" b="1" dirty="0" smtClean="0"/>
              <a:t> and </a:t>
            </a:r>
            <a:r>
              <a:rPr lang="en-US" sz="3600" b="1" u="sng" dirty="0" smtClean="0"/>
              <a:t>plans ahead</a:t>
            </a:r>
            <a:r>
              <a:rPr lang="en-US" sz="3600" b="1" dirty="0" smtClean="0"/>
              <a:t>, </a:t>
            </a:r>
            <a:br>
              <a:rPr lang="en-US" sz="3600" b="1" dirty="0" smtClean="0"/>
            </a:br>
            <a:r>
              <a:rPr lang="en-US" sz="3600" b="1" dirty="0" smtClean="0"/>
              <a:t>and is able to </a:t>
            </a:r>
            <a:r>
              <a:rPr lang="en-US" sz="3600" b="1" u="sng" dirty="0" smtClean="0"/>
              <a:t>build effective virtual teams</a:t>
            </a:r>
            <a:r>
              <a:rPr lang="en-US" sz="3600" b="1" dirty="0" smtClean="0"/>
              <a:t> to accomplish the institution’s </a:t>
            </a:r>
            <a:r>
              <a:rPr lang="en-US" sz="3600" b="1" u="sng" dirty="0" smtClean="0"/>
              <a:t>mission</a:t>
            </a:r>
            <a:r>
              <a:rPr lang="en-US" sz="3600" b="1" dirty="0" smtClean="0"/>
              <a:t>.</a:t>
            </a:r>
            <a:endParaRPr lang="en-US" sz="3600" dirty="0" smtClean="0"/>
          </a:p>
        </p:txBody>
      </p:sp>
    </p:spTree>
    <p:extLst>
      <p:ext uri="{BB962C8B-B14F-4D97-AF65-F5344CB8AC3E}">
        <p14:creationId xmlns:p14="http://schemas.microsoft.com/office/powerpoint/2010/main" val="22810188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554832" cy="990600"/>
          </a:xfrm>
        </p:spPr>
        <p:txBody>
          <a:bodyPr>
            <a:noAutofit/>
          </a:bodyPr>
          <a:lstStyle/>
          <a:p>
            <a:r>
              <a:rPr lang="en-US" sz="3200" dirty="0" smtClean="0"/>
              <a:t>Review:</a:t>
            </a:r>
            <a:br>
              <a:rPr lang="en-US" sz="3200" dirty="0" smtClean="0"/>
            </a:br>
            <a:r>
              <a:rPr lang="en-US" sz="3200" dirty="0" smtClean="0"/>
              <a:t>A New Paradigm for 21</a:t>
            </a:r>
            <a:r>
              <a:rPr lang="en-US" sz="3200" baseline="30000" dirty="0" smtClean="0"/>
              <a:t>st</a:t>
            </a:r>
            <a:r>
              <a:rPr lang="en-US" sz="3200" dirty="0" smtClean="0"/>
              <a:t> Century Global Leaders</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55397544"/>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2750641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Review: </a:t>
            </a:r>
            <a:br>
              <a:rPr lang="en-US" b="1" dirty="0" smtClean="0"/>
            </a:br>
            <a:r>
              <a:rPr lang="en-US" b="1" dirty="0" smtClean="0"/>
              <a:t>The Test of Servant Leadership</a:t>
            </a:r>
            <a:endParaRPr lang="en-US" b="1" dirty="0"/>
          </a:p>
        </p:txBody>
      </p:sp>
      <p:sp>
        <p:nvSpPr>
          <p:cNvPr id="3" name="Content Placeholder 2"/>
          <p:cNvSpPr>
            <a:spLocks noGrp="1"/>
          </p:cNvSpPr>
          <p:nvPr>
            <p:ph idx="1"/>
          </p:nvPr>
        </p:nvSpPr>
        <p:spPr/>
        <p:txBody>
          <a:bodyPr>
            <a:normAutofit lnSpcReduction="10000"/>
          </a:bodyPr>
          <a:lstStyle/>
          <a:p>
            <a:pPr marL="0" indent="0" algn="ctr">
              <a:buNone/>
            </a:pPr>
            <a:endParaRPr lang="en-US" sz="3200" dirty="0" smtClean="0"/>
          </a:p>
          <a:p>
            <a:pPr marL="0" indent="0" algn="ctr">
              <a:buNone/>
            </a:pPr>
            <a:r>
              <a:rPr lang="en-US" sz="3200" dirty="0" smtClean="0"/>
              <a:t>“The </a:t>
            </a:r>
            <a:r>
              <a:rPr lang="en-US" sz="3200" dirty="0"/>
              <a:t>servant-leader is servant </a:t>
            </a:r>
            <a:r>
              <a:rPr lang="en-US" sz="3200" dirty="0" smtClean="0"/>
              <a:t>first.”</a:t>
            </a:r>
          </a:p>
          <a:p>
            <a:pPr marL="0" indent="0" algn="ctr">
              <a:buNone/>
            </a:pPr>
            <a:endParaRPr lang="en-US" sz="3200" dirty="0"/>
          </a:p>
          <a:p>
            <a:pPr marL="0" indent="0" algn="ctr">
              <a:buNone/>
            </a:pPr>
            <a:r>
              <a:rPr lang="en-US" sz="3200" dirty="0" smtClean="0"/>
              <a:t>“Do </a:t>
            </a:r>
            <a:r>
              <a:rPr lang="en-US" sz="3200" dirty="0"/>
              <a:t>those served grow as persons? Do they, </a:t>
            </a:r>
            <a:r>
              <a:rPr lang="en-US" sz="3200" i="1" dirty="0"/>
              <a:t>while being served</a:t>
            </a:r>
            <a:r>
              <a:rPr lang="en-US" sz="3200" dirty="0"/>
              <a:t>, become healthier, wiser, freer, more autonomous, more likely themselves to become servants</a:t>
            </a:r>
            <a:r>
              <a:rPr lang="en-US" sz="3200" dirty="0" smtClean="0"/>
              <a:t>?”</a:t>
            </a:r>
          </a:p>
          <a:p>
            <a:pPr marL="0" indent="0" algn="ctr">
              <a:buNone/>
            </a:pPr>
            <a:endParaRPr lang="en-US" sz="3200" dirty="0"/>
          </a:p>
          <a:p>
            <a:pPr marL="0" indent="0" algn="ctr">
              <a:buNone/>
            </a:pPr>
            <a:endParaRPr lang="en-US" sz="2000" dirty="0" smtClean="0"/>
          </a:p>
          <a:p>
            <a:pPr marL="0" indent="0" algn="ctr">
              <a:buNone/>
            </a:pPr>
            <a:r>
              <a:rPr lang="en-US" sz="2000" dirty="0" smtClean="0"/>
              <a:t>Source: Robert Greenleaf, </a:t>
            </a:r>
            <a:r>
              <a:rPr lang="en-US" sz="2000" i="1" dirty="0" smtClean="0"/>
              <a:t>Servant Leadership (1977)</a:t>
            </a:r>
            <a:endParaRPr lang="en-US" sz="2000" dirty="0"/>
          </a:p>
          <a:p>
            <a:endParaRPr lang="en-US" dirty="0"/>
          </a:p>
        </p:txBody>
      </p:sp>
    </p:spTree>
    <p:extLst>
      <p:ext uri="{BB962C8B-B14F-4D97-AF65-F5344CB8AC3E}">
        <p14:creationId xmlns:p14="http://schemas.microsoft.com/office/powerpoint/2010/main" val="9004801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descr="1Washing with plant in foregro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73909340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753"/>
            <a:ext cx="8556708" cy="1283167"/>
          </a:xfrm>
        </p:spPr>
        <p:txBody>
          <a:bodyPr/>
          <a:lstStyle/>
          <a:p>
            <a:r>
              <a:rPr lang="en-US" dirty="0" smtClean="0"/>
              <a:t>   Want More?</a:t>
            </a:r>
            <a:endParaRPr lang="en-US" dirty="0"/>
          </a:p>
        </p:txBody>
      </p:sp>
      <p:sp>
        <p:nvSpPr>
          <p:cNvPr id="3" name="Content Placeholder 2"/>
          <p:cNvSpPr>
            <a:spLocks noGrp="1"/>
          </p:cNvSpPr>
          <p:nvPr>
            <p:ph idx="1"/>
          </p:nvPr>
        </p:nvSpPr>
        <p:spPr>
          <a:xfrm>
            <a:off x="457200" y="1600200"/>
            <a:ext cx="3644942" cy="4876800"/>
          </a:xfrm>
        </p:spPr>
        <p:txBody>
          <a:bodyPr>
            <a:normAutofit/>
          </a:bodyPr>
          <a:lstStyle/>
          <a:p>
            <a:pPr marL="0" indent="0">
              <a:buNone/>
            </a:pPr>
            <a:r>
              <a:rPr lang="en-US" dirty="0" smtClean="0"/>
              <a:t>Download “Close” pre-</a:t>
            </a:r>
            <a:r>
              <a:rPr lang="en-US" dirty="0" smtClean="0"/>
              <a:t>pub </a:t>
            </a:r>
            <a:r>
              <a:rPr lang="en-US" dirty="0" err="1" smtClean="0"/>
              <a:t>ebook</a:t>
            </a:r>
            <a:r>
              <a:rPr lang="en-US" dirty="0" smtClean="0"/>
              <a:t> here</a:t>
            </a:r>
            <a:r>
              <a:rPr lang="en-US" dirty="0" smtClean="0"/>
              <a:t>:</a:t>
            </a:r>
            <a:r>
              <a:rPr lang="en-US" dirty="0"/>
              <a:t> </a:t>
            </a:r>
            <a:r>
              <a:rPr lang="en-US" dirty="0" smtClean="0">
                <a:hlinkClick r:id="rId2"/>
              </a:rPr>
              <a:t>www.onleadingwell.com/downloads</a:t>
            </a:r>
            <a:endParaRPr lang="en-US" dirty="0" smtClean="0"/>
          </a:p>
          <a:p>
            <a:pPr marL="514350" indent="-514350">
              <a:buAutoNum type="arabicPeriod"/>
            </a:pPr>
            <a:endParaRPr lang="en-US" dirty="0"/>
          </a:p>
          <a:p>
            <a:pPr marL="0" indent="0">
              <a:buNone/>
            </a:pPr>
            <a:r>
              <a:rPr lang="en-US" dirty="0" smtClean="0"/>
              <a:t>Print and </a:t>
            </a:r>
            <a:r>
              <a:rPr lang="en-US" dirty="0" err="1" smtClean="0"/>
              <a:t>ebook</a:t>
            </a:r>
            <a:r>
              <a:rPr lang="en-US" dirty="0" smtClean="0"/>
              <a:t> available at </a:t>
            </a:r>
            <a:r>
              <a:rPr lang="en-US" dirty="0" err="1" smtClean="0"/>
              <a:t>Amazon.com</a:t>
            </a:r>
            <a:r>
              <a:rPr lang="en-US" dirty="0" smtClean="0"/>
              <a:t> in November 2013.</a:t>
            </a:r>
            <a:endParaRPr lang="en-US" dirty="0" smtClean="0"/>
          </a:p>
        </p:txBody>
      </p:sp>
      <p:pic>
        <p:nvPicPr>
          <p:cNvPr id="4" name="Picture 3"/>
          <p:cNvPicPr>
            <a:picLocks noChangeAspect="1"/>
          </p:cNvPicPr>
          <p:nvPr/>
        </p:nvPicPr>
        <p:blipFill>
          <a:blip r:embed="rId3"/>
          <a:stretch>
            <a:fillRect/>
          </a:stretch>
        </p:blipFill>
        <p:spPr>
          <a:xfrm>
            <a:off x="4429659" y="0"/>
            <a:ext cx="4714341" cy="6858000"/>
          </a:xfrm>
          <a:prstGeom prst="rect">
            <a:avLst/>
          </a:prstGeom>
        </p:spPr>
      </p:pic>
    </p:spTree>
    <p:extLst>
      <p:ext uri="{BB962C8B-B14F-4D97-AF65-F5344CB8AC3E}">
        <p14:creationId xmlns:p14="http://schemas.microsoft.com/office/powerpoint/2010/main" val="28207035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39151</TotalTime>
  <Words>2852</Words>
  <Application>Microsoft Macintosh PowerPoint</Application>
  <PresentationFormat>On-screen Show (4:3)</PresentationFormat>
  <Paragraphs>300</Paragraphs>
  <Slides>38</Slides>
  <Notes>31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Clarity</vt:lpstr>
      <vt:lpstr>21st Century GLOBAL LeaderSHIP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John: “though I have much to write to you, I would rather not use paper and ink. Instead I hope to come to you and talk face to face, so that our joy may be made complete.”  2 John 12</vt:lpstr>
      <vt:lpstr>PowerPoint Presentation</vt:lpstr>
      <vt:lpstr>PowerPoint Presentation</vt:lpstr>
      <vt:lpstr>PowerPoint Presentation</vt:lpstr>
      <vt:lpstr>PowerPoint Presentation</vt:lpstr>
      <vt:lpstr>150 Years of Leadership Theory</vt:lpstr>
      <vt:lpstr>The Global Leadership Challenge</vt:lpstr>
      <vt:lpstr>What makes an effective 21st century global leader? Two years of research …</vt:lpstr>
      <vt:lpstr>Discuss:  Think of a leader who led and loved you well over distance.    What are 2 or 3 leadership behaviors that you admire in that person?</vt:lpstr>
      <vt:lpstr>What 80 Top Leaders Really Want</vt:lpstr>
      <vt:lpstr>What 80 Top Leaders Really Want</vt:lpstr>
      <vt:lpstr>How Do I Do It? A New Paradigm for 21st Century Global Leaders</vt:lpstr>
      <vt:lpstr>PowerPoint Presentation</vt:lpstr>
      <vt:lpstr>A Servant Leader</vt:lpstr>
      <vt:lpstr>The Test of Servant Leadership</vt:lpstr>
      <vt:lpstr>A Distance Leader</vt:lpstr>
      <vt:lpstr>Q: How do I improve my virtual team meetings?  A: Visit www.onleadingwell.com. Search for ‘virtual’</vt:lpstr>
      <vt:lpstr>Effective 21st Century Global Leaders understand that …</vt:lpstr>
      <vt:lpstr>PowerPoint Presentation</vt:lpstr>
      <vt:lpstr>PowerPoint Presentation</vt:lpstr>
      <vt:lpstr>Cross-Cultural Leadership</vt:lpstr>
      <vt:lpstr>Cross-Cultural Leader</vt:lpstr>
      <vt:lpstr>Portrait of a Universally Desirable  Global Leader</vt:lpstr>
      <vt:lpstr>Review: A New Paradigm for 21st Century Global Leaders</vt:lpstr>
      <vt:lpstr>Review:  The Test of Servant Leadership</vt:lpstr>
      <vt:lpstr>PowerPoint Presentation</vt:lpstr>
      <vt:lpstr>   Want More?</vt:lpstr>
    </vt:vector>
  </TitlesOfParts>
  <Company>Cru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 Cochrum</dc:creator>
  <cp:lastModifiedBy>Ken Cochrum</cp:lastModifiedBy>
  <cp:revision>82</cp:revision>
  <dcterms:created xsi:type="dcterms:W3CDTF">2012-08-30T12:00:51Z</dcterms:created>
  <dcterms:modified xsi:type="dcterms:W3CDTF">2013-10-18T13:51:11Z</dcterms:modified>
</cp:coreProperties>
</file>